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61" r:id="rId4"/>
    <p:sldId id="276" r:id="rId5"/>
    <p:sldId id="278" r:id="rId6"/>
    <p:sldId id="279" r:id="rId7"/>
    <p:sldId id="280" r:id="rId8"/>
    <p:sldId id="281" r:id="rId9"/>
    <p:sldId id="277" r:id="rId10"/>
    <p:sldId id="282" r:id="rId11"/>
    <p:sldId id="283" r:id="rId12"/>
    <p:sldId id="285" r:id="rId13"/>
    <p:sldId id="287" r:id="rId14"/>
    <p:sldId id="288" r:id="rId15"/>
    <p:sldId id="286" r:id="rId16"/>
    <p:sldId id="290" r:id="rId17"/>
    <p:sldId id="270" r:id="rId18"/>
  </p:sldIdLst>
  <p:sldSz cx="18288000" cy="10287000"/>
  <p:notesSz cx="6858000" cy="9144000"/>
  <p:embeddedFontLst>
    <p:embeddedFont>
      <p:font typeface="Canva Sans" panose="020B0604020202020204" charset="0"/>
      <p:regular r:id="rId20"/>
    </p:embeddedFont>
    <p:embeddedFont>
      <p:font typeface="Canva Sans Italics" panose="020B0604020202020204" charset="0"/>
      <p:regular r:id="rId21"/>
    </p:embeddedFont>
    <p:embeddedFont>
      <p:font typeface="Clear Sans Bold" panose="020B0604020202020204" charset="0"/>
      <p:regular r:id="rId22"/>
    </p:embeddedFont>
    <p:embeddedFont>
      <p:font typeface="Poppins Bold"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90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5B7076-0794-4E6A-ACA1-FB27295D736A}"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BE6034-E736-4A6D-94B0-6959027913BC}" type="slidenum">
              <a:rPr lang="en-US" smtClean="0"/>
              <a:t>‹#›</a:t>
            </a:fld>
            <a:endParaRPr lang="en-US"/>
          </a:p>
        </p:txBody>
      </p:sp>
    </p:spTree>
    <p:extLst>
      <p:ext uri="{BB962C8B-B14F-4D97-AF65-F5344CB8AC3E}">
        <p14:creationId xmlns:p14="http://schemas.microsoft.com/office/powerpoint/2010/main" val="310582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E6034-E736-4A6D-94B0-6959027913BC}" type="slidenum">
              <a:rPr lang="en-US" smtClean="0"/>
              <a:t>1</a:t>
            </a:fld>
            <a:endParaRPr lang="en-US"/>
          </a:p>
        </p:txBody>
      </p:sp>
    </p:spTree>
    <p:extLst>
      <p:ext uri="{BB962C8B-B14F-4D97-AF65-F5344CB8AC3E}">
        <p14:creationId xmlns:p14="http://schemas.microsoft.com/office/powerpoint/2010/main" val="408406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27BE6034-E736-4A6D-94B0-6959027913BC}" type="slidenum">
              <a:rPr lang="en-US" smtClean="0"/>
              <a:t>9</a:t>
            </a:fld>
            <a:endParaRPr lang="en-US"/>
          </a:p>
        </p:txBody>
      </p:sp>
    </p:spTree>
    <p:extLst>
      <p:ext uri="{BB962C8B-B14F-4D97-AF65-F5344CB8AC3E}">
        <p14:creationId xmlns:p14="http://schemas.microsoft.com/office/powerpoint/2010/main" val="2502178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1AEEE-A26E-F100-E5ED-0C20B567DC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CFC3A-A001-A2CD-08BA-DAB9DC408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11859A-4F24-55DC-63C3-4E1C4F4B770D}"/>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C584E590-685A-E82F-9995-6E4EEE874F7F}"/>
              </a:ext>
            </a:extLst>
          </p:cNvPr>
          <p:cNvSpPr>
            <a:spLocks noGrp="1"/>
          </p:cNvSpPr>
          <p:nvPr>
            <p:ph type="sldNum" sz="quarter" idx="5"/>
          </p:nvPr>
        </p:nvSpPr>
        <p:spPr/>
        <p:txBody>
          <a:bodyPr/>
          <a:lstStyle/>
          <a:p>
            <a:fld id="{27BE6034-E736-4A6D-94B0-6959027913BC}" type="slidenum">
              <a:rPr lang="en-US" smtClean="0"/>
              <a:t>10</a:t>
            </a:fld>
            <a:endParaRPr lang="en-US"/>
          </a:p>
        </p:txBody>
      </p:sp>
    </p:spTree>
    <p:extLst>
      <p:ext uri="{BB962C8B-B14F-4D97-AF65-F5344CB8AC3E}">
        <p14:creationId xmlns:p14="http://schemas.microsoft.com/office/powerpoint/2010/main" val="1841545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C8E83-746F-A65B-ECC9-EE0BC34879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115D5-537F-B962-337C-866E706A1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8EF7D8-AAB2-49D2-360A-3E493524B437}"/>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8DFF2A2C-D8DB-B25E-EECC-266904016C52}"/>
              </a:ext>
            </a:extLst>
          </p:cNvPr>
          <p:cNvSpPr>
            <a:spLocks noGrp="1"/>
          </p:cNvSpPr>
          <p:nvPr>
            <p:ph type="sldNum" sz="quarter" idx="5"/>
          </p:nvPr>
        </p:nvSpPr>
        <p:spPr/>
        <p:txBody>
          <a:bodyPr/>
          <a:lstStyle/>
          <a:p>
            <a:fld id="{27BE6034-E736-4A6D-94B0-6959027913BC}" type="slidenum">
              <a:rPr lang="en-US" smtClean="0"/>
              <a:t>11</a:t>
            </a:fld>
            <a:endParaRPr lang="en-US"/>
          </a:p>
        </p:txBody>
      </p:sp>
    </p:spTree>
    <p:extLst>
      <p:ext uri="{BB962C8B-B14F-4D97-AF65-F5344CB8AC3E}">
        <p14:creationId xmlns:p14="http://schemas.microsoft.com/office/powerpoint/2010/main" val="187686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34729-2A32-28EE-1E28-64899FF349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CE6D-7915-85CE-A15E-07A6B832E6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501DE-4A77-A3F5-D873-B3E4D360D4B5}"/>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F93957E-ABBF-0A42-EDD8-515634F1DD24}"/>
              </a:ext>
            </a:extLst>
          </p:cNvPr>
          <p:cNvSpPr>
            <a:spLocks noGrp="1"/>
          </p:cNvSpPr>
          <p:nvPr>
            <p:ph type="sldNum" sz="quarter" idx="5"/>
          </p:nvPr>
        </p:nvSpPr>
        <p:spPr/>
        <p:txBody>
          <a:bodyPr/>
          <a:lstStyle/>
          <a:p>
            <a:fld id="{27BE6034-E736-4A6D-94B0-6959027913BC}" type="slidenum">
              <a:rPr lang="en-US" smtClean="0"/>
              <a:t>12</a:t>
            </a:fld>
            <a:endParaRPr lang="en-US"/>
          </a:p>
        </p:txBody>
      </p:sp>
    </p:spTree>
    <p:extLst>
      <p:ext uri="{BB962C8B-B14F-4D97-AF65-F5344CB8AC3E}">
        <p14:creationId xmlns:p14="http://schemas.microsoft.com/office/powerpoint/2010/main" val="300409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93339-DC7A-03B8-EEF8-8B013D5A6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5873E-F128-316E-119C-FC340DCAC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C2685-C2E7-25B5-485D-BCC32F41F5E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BD81771-4059-BCA8-4F10-5C0DDA172412}"/>
              </a:ext>
            </a:extLst>
          </p:cNvPr>
          <p:cNvSpPr>
            <a:spLocks noGrp="1"/>
          </p:cNvSpPr>
          <p:nvPr>
            <p:ph type="sldNum" sz="quarter" idx="5"/>
          </p:nvPr>
        </p:nvSpPr>
        <p:spPr/>
        <p:txBody>
          <a:bodyPr/>
          <a:lstStyle/>
          <a:p>
            <a:fld id="{27BE6034-E736-4A6D-94B0-6959027913BC}" type="slidenum">
              <a:rPr lang="en-US" smtClean="0"/>
              <a:t>13</a:t>
            </a:fld>
            <a:endParaRPr lang="en-US"/>
          </a:p>
        </p:txBody>
      </p:sp>
    </p:spTree>
    <p:extLst>
      <p:ext uri="{BB962C8B-B14F-4D97-AF65-F5344CB8AC3E}">
        <p14:creationId xmlns:p14="http://schemas.microsoft.com/office/powerpoint/2010/main" val="1354844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CA30A-2A99-F0ED-6182-4FDE0D86D9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AC0D1F-7D97-9548-1B08-A0EE83D85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C9E1D8-5F32-2922-3CCA-12E396D400D4}"/>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EBD39876-BF24-D345-14DC-26FEA53E7460}"/>
              </a:ext>
            </a:extLst>
          </p:cNvPr>
          <p:cNvSpPr>
            <a:spLocks noGrp="1"/>
          </p:cNvSpPr>
          <p:nvPr>
            <p:ph type="sldNum" sz="quarter" idx="5"/>
          </p:nvPr>
        </p:nvSpPr>
        <p:spPr/>
        <p:txBody>
          <a:bodyPr/>
          <a:lstStyle/>
          <a:p>
            <a:fld id="{27BE6034-E736-4A6D-94B0-6959027913BC}" type="slidenum">
              <a:rPr lang="en-US" smtClean="0"/>
              <a:t>14</a:t>
            </a:fld>
            <a:endParaRPr lang="en-US"/>
          </a:p>
        </p:txBody>
      </p:sp>
    </p:spTree>
    <p:extLst>
      <p:ext uri="{BB962C8B-B14F-4D97-AF65-F5344CB8AC3E}">
        <p14:creationId xmlns:p14="http://schemas.microsoft.com/office/powerpoint/2010/main" val="133129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FF4F8-A762-42D7-8B85-283C344C0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8C1923-5D57-E13F-5489-B2DDA78CF6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4DF7CE-DD96-9158-8B11-CD52F3F934C3}"/>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00E4A44-B41C-8180-0EED-01CF593E3C73}"/>
              </a:ext>
            </a:extLst>
          </p:cNvPr>
          <p:cNvSpPr>
            <a:spLocks noGrp="1"/>
          </p:cNvSpPr>
          <p:nvPr>
            <p:ph type="sldNum" sz="quarter" idx="5"/>
          </p:nvPr>
        </p:nvSpPr>
        <p:spPr/>
        <p:txBody>
          <a:bodyPr/>
          <a:lstStyle/>
          <a:p>
            <a:fld id="{27BE6034-E736-4A6D-94B0-6959027913BC}" type="slidenum">
              <a:rPr lang="en-US" smtClean="0"/>
              <a:t>15</a:t>
            </a:fld>
            <a:endParaRPr lang="en-US"/>
          </a:p>
        </p:txBody>
      </p:sp>
    </p:spTree>
    <p:extLst>
      <p:ext uri="{BB962C8B-B14F-4D97-AF65-F5344CB8AC3E}">
        <p14:creationId xmlns:p14="http://schemas.microsoft.com/office/powerpoint/2010/main" val="17835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10F2E-1600-AD33-38B2-836A6648A2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9F2A0A-314A-9D49-1F18-6643F72BD0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FE1B53-6752-A6B5-F07D-0587C942150F}"/>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BECB62E0-5F82-EBE2-92DF-5132F8D3BE9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BE6034-E736-4A6D-94B0-6959027913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482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p:cNvGrpSpPr/>
        <p:nvPr/>
      </p:nvGrpSpPr>
      <p:grpSpPr>
        <a:xfrm>
          <a:off x="0" y="0"/>
          <a:ext cx="0" cy="0"/>
          <a:chOff x="0" y="0"/>
          <a:chExt cx="0" cy="0"/>
        </a:xfrm>
      </p:grpSpPr>
      <p:sp>
        <p:nvSpPr>
          <p:cNvPr id="3" name="Freeform 3"/>
          <p:cNvSpPr/>
          <p:nvPr/>
        </p:nvSpPr>
        <p:spPr>
          <a:xfrm>
            <a:off x="1" y="0"/>
            <a:ext cx="3412670" cy="2256374"/>
          </a:xfrm>
          <a:custGeom>
            <a:avLst/>
            <a:gdLst/>
            <a:ahLst/>
            <a:cxnLst/>
            <a:rect l="l" t="t" r="r" b="b"/>
            <a:pathLst>
              <a:path w="2520149" h="1782544">
                <a:moveTo>
                  <a:pt x="0" y="0"/>
                </a:moveTo>
                <a:lnTo>
                  <a:pt x="2520149" y="0"/>
                </a:lnTo>
                <a:lnTo>
                  <a:pt x="2520149" y="1782544"/>
                </a:lnTo>
                <a:lnTo>
                  <a:pt x="0" y="1782544"/>
                </a:lnTo>
                <a:lnTo>
                  <a:pt x="0" y="0"/>
                </a:lnTo>
                <a:close/>
              </a:path>
            </a:pathLst>
          </a:custGeom>
          <a:blipFill>
            <a:blip r:embed="rId3"/>
            <a:stretch>
              <a:fillRect/>
            </a:stretch>
          </a:blipFill>
        </p:spPr>
        <p:txBody>
          <a:bodyPr/>
          <a:lstStyle/>
          <a:p>
            <a:endParaRPr lang="en-ZA"/>
          </a:p>
        </p:txBody>
      </p:sp>
      <p:sp>
        <p:nvSpPr>
          <p:cNvPr id="4" name="TextBox 4"/>
          <p:cNvSpPr txBox="1"/>
          <p:nvPr/>
        </p:nvSpPr>
        <p:spPr>
          <a:xfrm>
            <a:off x="3810000" y="446972"/>
            <a:ext cx="13868400" cy="6752554"/>
          </a:xfrm>
          <a:prstGeom prst="rect">
            <a:avLst/>
          </a:prstGeom>
        </p:spPr>
        <p:txBody>
          <a:bodyPr wrap="square" lIns="0" tIns="0" rIns="0" bIns="0" rtlCol="0" anchor="t">
            <a:spAutoFit/>
          </a:bodyPr>
          <a:lstStyle/>
          <a:p>
            <a:pPr algn="ctr">
              <a:lnSpc>
                <a:spcPts val="10532"/>
              </a:lnSpc>
            </a:pPr>
            <a:r>
              <a:rPr lang="en-ZA" sz="10532" dirty="0">
                <a:solidFill>
                  <a:srgbClr val="CCD9DF"/>
                </a:solidFill>
                <a:latin typeface="Clear Sans Bold"/>
              </a:rPr>
              <a:t>A MODEL LAW FOR PROTECTION FROM STRATEGIC LITIGATION AGAINST PUBLIC PARTICIPATION</a:t>
            </a:r>
          </a:p>
        </p:txBody>
      </p:sp>
      <p:sp>
        <p:nvSpPr>
          <p:cNvPr id="6" name="TextBox 6"/>
          <p:cNvSpPr txBox="1"/>
          <p:nvPr/>
        </p:nvSpPr>
        <p:spPr>
          <a:xfrm>
            <a:off x="5791200" y="8953500"/>
            <a:ext cx="7696200" cy="904607"/>
          </a:xfrm>
          <a:prstGeom prst="rect">
            <a:avLst/>
          </a:prstGeom>
        </p:spPr>
        <p:txBody>
          <a:bodyPr wrap="square" lIns="0" tIns="0" rIns="0" bIns="0" rtlCol="0" anchor="t">
            <a:spAutoFit/>
          </a:bodyPr>
          <a:lstStyle/>
          <a:p>
            <a:pPr algn="ctr">
              <a:lnSpc>
                <a:spcPts val="3500"/>
              </a:lnSpc>
            </a:pPr>
            <a:r>
              <a:rPr lang="en-ZA" sz="3600" spc="250" dirty="0">
                <a:solidFill>
                  <a:srgbClr val="FFFFFF"/>
                </a:solidFill>
                <a:latin typeface="Canva Sans Italics"/>
              </a:rPr>
              <a:t>18 February 2025, Webber </a:t>
            </a:r>
            <a:r>
              <a:rPr lang="en-ZA" sz="3600" spc="250" dirty="0" err="1">
                <a:solidFill>
                  <a:srgbClr val="FFFFFF"/>
                </a:solidFill>
                <a:latin typeface="Canva Sans Italics"/>
              </a:rPr>
              <a:t>Wenztel</a:t>
            </a:r>
            <a:r>
              <a:rPr lang="en-ZA" sz="3600" spc="250">
                <a:solidFill>
                  <a:srgbClr val="FFFFFF"/>
                </a:solidFill>
                <a:latin typeface="Canva Sans Italics"/>
              </a:rPr>
              <a:t>, Sandton</a:t>
            </a:r>
            <a:endParaRPr lang="en-US" sz="3600" spc="250" dirty="0">
              <a:solidFill>
                <a:srgbClr val="FFFFFF"/>
              </a:solidFill>
              <a:latin typeface="Canva Sans Italics"/>
            </a:endParaRPr>
          </a:p>
        </p:txBody>
      </p:sp>
      <p:pic>
        <p:nvPicPr>
          <p:cNvPr id="2" name="Picture 1">
            <a:extLst>
              <a:ext uri="{FF2B5EF4-FFF2-40B4-BE49-F238E27FC236}">
                <a16:creationId xmlns:a16="http://schemas.microsoft.com/office/drawing/2014/main" id="{5CF93537-B73B-BD42-92E7-7DDA22AD99E6}"/>
              </a:ext>
            </a:extLst>
          </p:cNvPr>
          <p:cNvPicPr>
            <a:picLocks noChangeAspect="1"/>
          </p:cNvPicPr>
          <p:nvPr/>
        </p:nvPicPr>
        <p:blipFill>
          <a:blip r:embed="rId4"/>
          <a:stretch>
            <a:fillRect/>
          </a:stretch>
        </p:blipFill>
        <p:spPr>
          <a:xfrm>
            <a:off x="14020800" y="9206163"/>
            <a:ext cx="4267200" cy="1066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58A88410-EA93-2EC8-C285-A1AF3D765EAD}"/>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CD88A07F-42D1-9E80-2472-22CA8BE8269A}"/>
              </a:ext>
            </a:extLst>
          </p:cNvPr>
          <p:cNvSpPr/>
          <p:nvPr/>
        </p:nvSpPr>
        <p:spPr>
          <a:xfrm>
            <a:off x="3071" y="-59384"/>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3"/>
            <a:stretch>
              <a:fillRect/>
            </a:stretch>
          </a:blipFill>
        </p:spPr>
        <p:txBody>
          <a:bodyPr/>
          <a:lstStyle/>
          <a:p>
            <a:endParaRPr lang="en-ZA"/>
          </a:p>
        </p:txBody>
      </p:sp>
      <p:sp>
        <p:nvSpPr>
          <p:cNvPr id="6" name="TextBox 5">
            <a:extLst>
              <a:ext uri="{FF2B5EF4-FFF2-40B4-BE49-F238E27FC236}">
                <a16:creationId xmlns:a16="http://schemas.microsoft.com/office/drawing/2014/main" id="{258E6A8E-1FF4-267A-D26B-04CFAF73CCCA}"/>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grpSp>
        <p:nvGrpSpPr>
          <p:cNvPr id="2" name="Group 2">
            <a:extLst>
              <a:ext uri="{FF2B5EF4-FFF2-40B4-BE49-F238E27FC236}">
                <a16:creationId xmlns:a16="http://schemas.microsoft.com/office/drawing/2014/main" id="{E4DAFD2C-0C8E-49FD-2E57-57A300680D78}"/>
              </a:ext>
            </a:extLst>
          </p:cNvPr>
          <p:cNvGrpSpPr/>
          <p:nvPr/>
        </p:nvGrpSpPr>
        <p:grpSpPr>
          <a:xfrm>
            <a:off x="790007" y="1273031"/>
            <a:ext cx="17497993" cy="7740937"/>
            <a:chOff x="0" y="0"/>
            <a:chExt cx="2836713" cy="1954841"/>
          </a:xfrm>
        </p:grpSpPr>
        <p:sp>
          <p:nvSpPr>
            <p:cNvPr id="3" name="Freeform 3">
              <a:extLst>
                <a:ext uri="{FF2B5EF4-FFF2-40B4-BE49-F238E27FC236}">
                  <a16:creationId xmlns:a16="http://schemas.microsoft.com/office/drawing/2014/main" id="{F9CA02D6-5612-E847-A7D6-6A58DBDD1717}"/>
                </a:ext>
              </a:extLst>
            </p:cNvPr>
            <p:cNvSpPr/>
            <p:nvPr/>
          </p:nvSpPr>
          <p:spPr>
            <a:xfrm>
              <a:off x="0" y="0"/>
              <a:ext cx="2836713" cy="1954841"/>
            </a:xfrm>
            <a:custGeom>
              <a:avLst/>
              <a:gdLst/>
              <a:ahLst/>
              <a:cxnLst/>
              <a:rect l="l" t="t" r="r" b="b"/>
              <a:pathLst>
                <a:path w="2836713" h="1954841">
                  <a:moveTo>
                    <a:pt x="0" y="0"/>
                  </a:moveTo>
                  <a:lnTo>
                    <a:pt x="2836713" y="0"/>
                  </a:lnTo>
                  <a:lnTo>
                    <a:pt x="2836713" y="1954841"/>
                  </a:lnTo>
                  <a:lnTo>
                    <a:pt x="0" y="1954841"/>
                  </a:lnTo>
                  <a:close/>
                </a:path>
              </a:pathLst>
            </a:custGeom>
            <a:solidFill>
              <a:srgbClr val="000000">
                <a:alpha val="36863"/>
              </a:srgbClr>
            </a:solidFill>
          </p:spPr>
          <p:txBody>
            <a:bodyPr/>
            <a:lstStyle/>
            <a:p>
              <a:endParaRPr lang="en-ZA" dirty="0"/>
            </a:p>
          </p:txBody>
        </p:sp>
        <p:sp>
          <p:nvSpPr>
            <p:cNvPr id="4" name="TextBox 4">
              <a:extLst>
                <a:ext uri="{FF2B5EF4-FFF2-40B4-BE49-F238E27FC236}">
                  <a16:creationId xmlns:a16="http://schemas.microsoft.com/office/drawing/2014/main" id="{AE7C11EC-55D1-D098-193C-CCA4A1A6DB47}"/>
                </a:ext>
              </a:extLst>
            </p:cNvPr>
            <p:cNvSpPr txBox="1"/>
            <p:nvPr/>
          </p:nvSpPr>
          <p:spPr>
            <a:xfrm>
              <a:off x="0" y="-57150"/>
              <a:ext cx="812800" cy="869950"/>
            </a:xfrm>
            <a:prstGeom prst="rect">
              <a:avLst/>
            </a:prstGeom>
          </p:spPr>
          <p:txBody>
            <a:bodyPr lIns="50800" tIns="50800" rIns="50800" bIns="50800" rtlCol="0" anchor="ctr"/>
            <a:lstStyle/>
            <a:p>
              <a:pPr algn="ctr">
                <a:lnSpc>
                  <a:spcPts val="3500"/>
                </a:lnSpc>
              </a:pPr>
              <a:endParaRPr/>
            </a:p>
          </p:txBody>
        </p:sp>
      </p:grpSp>
      <p:sp>
        <p:nvSpPr>
          <p:cNvPr id="10" name="TextBox 9">
            <a:extLst>
              <a:ext uri="{FF2B5EF4-FFF2-40B4-BE49-F238E27FC236}">
                <a16:creationId xmlns:a16="http://schemas.microsoft.com/office/drawing/2014/main" id="{6B0B3322-BDDB-5788-9CAD-21B5078ACABA}"/>
              </a:ext>
            </a:extLst>
          </p:cNvPr>
          <p:cNvSpPr txBox="1"/>
          <p:nvPr/>
        </p:nvSpPr>
        <p:spPr>
          <a:xfrm>
            <a:off x="1447800" y="1273031"/>
            <a:ext cx="15544800" cy="2169825"/>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Post-Mineral Sands: A New Era of Anti-SLAPP Victories</a:t>
            </a:r>
            <a:endParaRPr kumimoji="0" lang="en-US" sz="7900" b="0" i="1" u="none" strike="noStrike" kern="1200" cap="none" spc="0" normalizeH="0" baseline="0" noProof="0" dirty="0">
              <a:ln>
                <a:noFill/>
              </a:ln>
              <a:solidFill>
                <a:srgbClr val="CCD9DF"/>
              </a:solidFill>
              <a:effectLst/>
              <a:uLnTx/>
              <a:uFillTx/>
              <a:latin typeface="Clear Sans Bold"/>
              <a:ea typeface="+mn-ea"/>
              <a:cs typeface="+mn-cs"/>
            </a:endParaRPr>
          </a:p>
        </p:txBody>
      </p:sp>
      <p:sp>
        <p:nvSpPr>
          <p:cNvPr id="16" name="TextBox 15">
            <a:extLst>
              <a:ext uri="{FF2B5EF4-FFF2-40B4-BE49-F238E27FC236}">
                <a16:creationId xmlns:a16="http://schemas.microsoft.com/office/drawing/2014/main" id="{FEB03C55-F981-9F3C-9244-59567D994A69}"/>
              </a:ext>
            </a:extLst>
          </p:cNvPr>
          <p:cNvSpPr txBox="1"/>
          <p:nvPr/>
        </p:nvSpPr>
        <p:spPr>
          <a:xfrm>
            <a:off x="702782" y="2327947"/>
            <a:ext cx="16523368" cy="8376652"/>
          </a:xfrm>
          <a:prstGeom prst="rect">
            <a:avLst/>
          </a:prstGeom>
          <a:noFill/>
        </p:spPr>
        <p:txBody>
          <a:bodyPr wrap="square">
            <a:spAutoFit/>
          </a:bodyPr>
          <a:lstStyle/>
          <a:p>
            <a:pPr algn="just">
              <a:lnSpc>
                <a:spcPts val="3499"/>
              </a:lnSpc>
              <a:spcBef>
                <a:spcPct val="0"/>
              </a:spcBef>
            </a:pPr>
            <a:endParaRPr lang="en-ZA" sz="1800" dirty="0">
              <a:solidFill>
                <a:srgbClr val="FFFFFF"/>
              </a:solidFill>
              <a:latin typeface="Canva Sans"/>
            </a:endParaRPr>
          </a:p>
          <a:p>
            <a:pPr marL="342900" indent="-342900" algn="just">
              <a:spcBef>
                <a:spcPct val="0"/>
              </a:spcBef>
              <a:buFont typeface="Arial" panose="020B0604020202020204" pitchFamily="34" charset="0"/>
              <a:buChar char="•"/>
            </a:pPr>
            <a:endParaRPr lang="en-ZA" sz="4800" i="1" dirty="0">
              <a:solidFill>
                <a:srgbClr val="FFFFFF"/>
              </a:solidFill>
              <a:latin typeface="Canva Sans"/>
            </a:endParaRPr>
          </a:p>
          <a:p>
            <a:pPr marL="342900" indent="-342900" algn="just">
              <a:spcBef>
                <a:spcPct val="0"/>
              </a:spcBef>
              <a:buFont typeface="Arial" panose="020B0604020202020204" pitchFamily="34" charset="0"/>
              <a:buChar char="•"/>
            </a:pPr>
            <a:endParaRPr lang="en-ZA" sz="4800" i="1" dirty="0">
              <a:solidFill>
                <a:srgbClr val="FFFFFF"/>
              </a:solidFill>
              <a:latin typeface="Canva Sans"/>
            </a:endParaRPr>
          </a:p>
          <a:p>
            <a:pPr marL="342900" indent="-342900" algn="just">
              <a:spcBef>
                <a:spcPct val="0"/>
              </a:spcBef>
              <a:buFont typeface="Arial" panose="020B0604020202020204" pitchFamily="34" charset="0"/>
              <a:buChar char="•"/>
            </a:pPr>
            <a:r>
              <a:rPr lang="en-ZA" sz="4800" i="1" dirty="0">
                <a:solidFill>
                  <a:srgbClr val="FFFFFF"/>
                </a:solidFill>
                <a:latin typeface="Canva Sans"/>
              </a:rPr>
              <a:t>Maughan v Zuma </a:t>
            </a:r>
            <a:r>
              <a:rPr lang="en-ZA" sz="4800" dirty="0">
                <a:solidFill>
                  <a:srgbClr val="FFFFFF"/>
                </a:solidFill>
                <a:latin typeface="Canva Sans"/>
              </a:rPr>
              <a:t>- Former President Jacob Zuma initiated a private prosecution against legal reporter Karyn Maughan, accusing her of publishing documents related to his corruption trial before they were officially presented in court.   </a:t>
            </a:r>
          </a:p>
          <a:p>
            <a:pPr algn="just">
              <a:spcBef>
                <a:spcPct val="0"/>
              </a:spcBef>
            </a:pPr>
            <a:endParaRPr lang="en-ZA" sz="4800" dirty="0">
              <a:solidFill>
                <a:srgbClr val="FFFFFF"/>
              </a:solidFill>
              <a:latin typeface="Canva Sans"/>
            </a:endParaRPr>
          </a:p>
          <a:p>
            <a:pPr algn="just">
              <a:spcBef>
                <a:spcPct val="0"/>
              </a:spcBef>
            </a:pPr>
            <a:endParaRPr lang="en-ZA" sz="4800" dirty="0">
              <a:solidFill>
                <a:srgbClr val="FFFFFF"/>
              </a:solidFill>
              <a:latin typeface="Canva Sans"/>
            </a:endParaRPr>
          </a:p>
          <a:p>
            <a:pPr algn="just">
              <a:lnSpc>
                <a:spcPts val="3499"/>
              </a:lnSpc>
              <a:spcBef>
                <a:spcPct val="0"/>
              </a:spcBef>
            </a:pPr>
            <a:endParaRPr lang="en-ZA" sz="4800" dirty="0">
              <a:solidFill>
                <a:srgbClr val="FFFFFF"/>
              </a:solidFill>
              <a:latin typeface="Canva Sans"/>
            </a:endParaRPr>
          </a:p>
          <a:p>
            <a:pPr algn="just">
              <a:spcBef>
                <a:spcPct val="0"/>
              </a:spcBef>
            </a:pPr>
            <a:endParaRPr lang="en-ZA" sz="4800" dirty="0">
              <a:solidFill>
                <a:srgbClr val="FFFFFF"/>
              </a:solidFill>
              <a:latin typeface="Canva Sans"/>
            </a:endParaRPr>
          </a:p>
        </p:txBody>
      </p:sp>
      <p:pic>
        <p:nvPicPr>
          <p:cNvPr id="5" name="Picture 4">
            <a:extLst>
              <a:ext uri="{FF2B5EF4-FFF2-40B4-BE49-F238E27FC236}">
                <a16:creationId xmlns:a16="http://schemas.microsoft.com/office/drawing/2014/main" id="{A6739306-CC44-33F0-941C-58E8B7FBA37F}"/>
              </a:ext>
            </a:extLst>
          </p:cNvPr>
          <p:cNvPicPr>
            <a:picLocks noChangeAspect="1"/>
          </p:cNvPicPr>
          <p:nvPr/>
        </p:nvPicPr>
        <p:blipFill>
          <a:blip r:embed="rId4"/>
          <a:stretch>
            <a:fillRect/>
          </a:stretch>
        </p:blipFill>
        <p:spPr>
          <a:xfrm>
            <a:off x="13222671" y="9013968"/>
            <a:ext cx="5065329" cy="1273032"/>
          </a:xfrm>
          <a:prstGeom prst="rect">
            <a:avLst/>
          </a:prstGeom>
        </p:spPr>
      </p:pic>
    </p:spTree>
    <p:extLst>
      <p:ext uri="{BB962C8B-B14F-4D97-AF65-F5344CB8AC3E}">
        <p14:creationId xmlns:p14="http://schemas.microsoft.com/office/powerpoint/2010/main" val="39870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9781FB36-511B-1F62-C918-9090E6E9DFA7}"/>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81B8482A-1589-63A2-B46F-B4231A5EE7EF}"/>
              </a:ext>
            </a:extLst>
          </p:cNvPr>
          <p:cNvSpPr/>
          <p:nvPr/>
        </p:nvSpPr>
        <p:spPr>
          <a:xfrm>
            <a:off x="0" y="0"/>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3"/>
            <a:stretch>
              <a:fillRect/>
            </a:stretch>
          </a:blipFill>
        </p:spPr>
        <p:txBody>
          <a:bodyPr/>
          <a:lstStyle/>
          <a:p>
            <a:endParaRPr lang="en-ZA"/>
          </a:p>
        </p:txBody>
      </p:sp>
      <p:sp>
        <p:nvSpPr>
          <p:cNvPr id="6" name="TextBox 5">
            <a:extLst>
              <a:ext uri="{FF2B5EF4-FFF2-40B4-BE49-F238E27FC236}">
                <a16:creationId xmlns:a16="http://schemas.microsoft.com/office/drawing/2014/main" id="{9B4B5DB6-121C-A4AB-E812-A6C0C85259D6}"/>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grpSp>
        <p:nvGrpSpPr>
          <p:cNvPr id="2" name="Group 2">
            <a:extLst>
              <a:ext uri="{FF2B5EF4-FFF2-40B4-BE49-F238E27FC236}">
                <a16:creationId xmlns:a16="http://schemas.microsoft.com/office/drawing/2014/main" id="{27F128BA-74CF-C6F6-CA44-671B25648AEC}"/>
              </a:ext>
            </a:extLst>
          </p:cNvPr>
          <p:cNvGrpSpPr/>
          <p:nvPr/>
        </p:nvGrpSpPr>
        <p:grpSpPr>
          <a:xfrm>
            <a:off x="140300" y="-180787"/>
            <a:ext cx="17987344" cy="9327650"/>
            <a:chOff x="0" y="-57150"/>
            <a:chExt cx="2573209" cy="1965257"/>
          </a:xfrm>
        </p:grpSpPr>
        <p:sp>
          <p:nvSpPr>
            <p:cNvPr id="3" name="Freeform 3">
              <a:extLst>
                <a:ext uri="{FF2B5EF4-FFF2-40B4-BE49-F238E27FC236}">
                  <a16:creationId xmlns:a16="http://schemas.microsoft.com/office/drawing/2014/main" id="{BF01E08B-6711-BB0B-4B0F-7FD7D80AA56F}"/>
                </a:ext>
              </a:extLst>
            </p:cNvPr>
            <p:cNvSpPr/>
            <p:nvPr/>
          </p:nvSpPr>
          <p:spPr>
            <a:xfrm>
              <a:off x="8344" y="365604"/>
              <a:ext cx="2564865" cy="1542503"/>
            </a:xfrm>
            <a:custGeom>
              <a:avLst/>
              <a:gdLst/>
              <a:ahLst/>
              <a:cxnLst/>
              <a:rect l="l" t="t" r="r" b="b"/>
              <a:pathLst>
                <a:path w="2836713" h="1954841">
                  <a:moveTo>
                    <a:pt x="0" y="0"/>
                  </a:moveTo>
                  <a:lnTo>
                    <a:pt x="2836713" y="0"/>
                  </a:lnTo>
                  <a:lnTo>
                    <a:pt x="2836713" y="1954841"/>
                  </a:lnTo>
                  <a:lnTo>
                    <a:pt x="0" y="1954841"/>
                  </a:lnTo>
                  <a:close/>
                </a:path>
              </a:pathLst>
            </a:custGeom>
            <a:solidFill>
              <a:srgbClr val="000000">
                <a:alpha val="36863"/>
              </a:srgbClr>
            </a:solidFill>
          </p:spPr>
          <p:txBody>
            <a:bodyPr/>
            <a:lstStyle/>
            <a:p>
              <a:endParaRPr lang="en-ZA" dirty="0"/>
            </a:p>
          </p:txBody>
        </p:sp>
        <p:sp>
          <p:nvSpPr>
            <p:cNvPr id="4" name="TextBox 4">
              <a:extLst>
                <a:ext uri="{FF2B5EF4-FFF2-40B4-BE49-F238E27FC236}">
                  <a16:creationId xmlns:a16="http://schemas.microsoft.com/office/drawing/2014/main" id="{AB6B7E08-9DAE-269A-4660-9EC6672DBD1A}"/>
                </a:ext>
              </a:extLst>
            </p:cNvPr>
            <p:cNvSpPr txBox="1"/>
            <p:nvPr/>
          </p:nvSpPr>
          <p:spPr>
            <a:xfrm>
              <a:off x="0" y="-57150"/>
              <a:ext cx="812800" cy="869950"/>
            </a:xfrm>
            <a:prstGeom prst="rect">
              <a:avLst/>
            </a:prstGeom>
          </p:spPr>
          <p:txBody>
            <a:bodyPr lIns="50800" tIns="50800" rIns="50800" bIns="50800" rtlCol="0" anchor="ctr"/>
            <a:lstStyle/>
            <a:p>
              <a:pPr algn="ctr">
                <a:lnSpc>
                  <a:spcPts val="3500"/>
                </a:lnSpc>
              </a:pPr>
              <a:endParaRPr/>
            </a:p>
          </p:txBody>
        </p:sp>
      </p:grpSp>
      <p:sp>
        <p:nvSpPr>
          <p:cNvPr id="16" name="TextBox 15">
            <a:extLst>
              <a:ext uri="{FF2B5EF4-FFF2-40B4-BE49-F238E27FC236}">
                <a16:creationId xmlns:a16="http://schemas.microsoft.com/office/drawing/2014/main" id="{545D615B-8CF3-10FD-D5C6-D5E54D3007E6}"/>
              </a:ext>
            </a:extLst>
          </p:cNvPr>
          <p:cNvSpPr txBox="1"/>
          <p:nvPr/>
        </p:nvSpPr>
        <p:spPr>
          <a:xfrm>
            <a:off x="533400" y="994028"/>
            <a:ext cx="17104894" cy="9115316"/>
          </a:xfrm>
          <a:prstGeom prst="rect">
            <a:avLst/>
          </a:prstGeom>
          <a:noFill/>
        </p:spPr>
        <p:txBody>
          <a:bodyPr wrap="square">
            <a:spAutoFit/>
          </a:bodyPr>
          <a:lstStyle/>
          <a:p>
            <a:pPr algn="just">
              <a:lnSpc>
                <a:spcPts val="3499"/>
              </a:lnSpc>
              <a:spcBef>
                <a:spcPct val="0"/>
              </a:spcBef>
            </a:pPr>
            <a:endParaRPr lang="en-ZA" sz="1800" dirty="0">
              <a:solidFill>
                <a:srgbClr val="FFFFFF"/>
              </a:solidFill>
              <a:latin typeface="Canva Sans"/>
            </a:endParaRPr>
          </a:p>
          <a:p>
            <a:pPr marL="342900" indent="-342900" algn="just">
              <a:spcBef>
                <a:spcPct val="0"/>
              </a:spcBef>
              <a:buFont typeface="Arial" panose="020B0604020202020204" pitchFamily="34" charset="0"/>
              <a:buChar char="•"/>
            </a:pPr>
            <a:endParaRPr lang="en-ZA" sz="4800" i="1" dirty="0">
              <a:solidFill>
                <a:srgbClr val="FFFFFF"/>
              </a:solidFill>
              <a:latin typeface="Canva Sans"/>
            </a:endParaRPr>
          </a:p>
          <a:p>
            <a:pPr marL="342900" indent="-342900" algn="just">
              <a:spcBef>
                <a:spcPct val="0"/>
              </a:spcBef>
              <a:buFont typeface="Arial" panose="020B0604020202020204" pitchFamily="34" charset="0"/>
              <a:buChar char="•"/>
            </a:pPr>
            <a:r>
              <a:rPr lang="en-ZA" sz="4800" i="1" dirty="0" err="1">
                <a:solidFill>
                  <a:srgbClr val="FFFFFF"/>
                </a:solidFill>
                <a:latin typeface="Canva Sans"/>
              </a:rPr>
              <a:t>Mazetti</a:t>
            </a:r>
            <a:r>
              <a:rPr lang="en-ZA" sz="4800" i="1" dirty="0">
                <a:solidFill>
                  <a:srgbClr val="FFFFFF"/>
                </a:solidFill>
                <a:latin typeface="Canva Sans"/>
              </a:rPr>
              <a:t> v  </a:t>
            </a:r>
            <a:r>
              <a:rPr lang="en-ZA" sz="4800" i="1" dirty="0" err="1">
                <a:solidFill>
                  <a:srgbClr val="FFFFFF"/>
                </a:solidFill>
                <a:latin typeface="Canva Sans"/>
              </a:rPr>
              <a:t>amaBhungane</a:t>
            </a:r>
            <a:r>
              <a:rPr lang="en-ZA" sz="4800" i="1" dirty="0">
                <a:solidFill>
                  <a:srgbClr val="FFFFFF"/>
                </a:solidFill>
                <a:latin typeface="Canva Sans"/>
              </a:rPr>
              <a:t> </a:t>
            </a:r>
            <a:r>
              <a:rPr lang="en-ZA" sz="4800" dirty="0">
                <a:solidFill>
                  <a:srgbClr val="FFFFFF"/>
                </a:solidFill>
                <a:latin typeface="Canva Sans"/>
              </a:rPr>
              <a:t>– The Court considered whether the orders against </a:t>
            </a:r>
            <a:r>
              <a:rPr lang="en-ZA" sz="4800" dirty="0" err="1">
                <a:solidFill>
                  <a:srgbClr val="FFFFFF"/>
                </a:solidFill>
                <a:latin typeface="Canva Sans"/>
              </a:rPr>
              <a:t>amaBhungane</a:t>
            </a:r>
            <a:r>
              <a:rPr lang="en-ZA" sz="4800" dirty="0">
                <a:solidFill>
                  <a:srgbClr val="FFFFFF"/>
                </a:solidFill>
                <a:latin typeface="Canva Sans"/>
              </a:rPr>
              <a:t> to return documents and cease publishing articles were justified. It found an abuse of process and no compelling case to compel </a:t>
            </a:r>
            <a:r>
              <a:rPr lang="en-ZA" sz="4800" dirty="0" err="1">
                <a:solidFill>
                  <a:srgbClr val="FFFFFF"/>
                </a:solidFill>
                <a:latin typeface="Canva Sans"/>
              </a:rPr>
              <a:t>amaBhungane</a:t>
            </a:r>
            <a:r>
              <a:rPr lang="en-ZA" sz="4800" dirty="0">
                <a:solidFill>
                  <a:srgbClr val="FFFFFF"/>
                </a:solidFill>
                <a:latin typeface="Canva Sans"/>
              </a:rPr>
              <a:t> to surrender the documents or stop publishing. The Court set aside the original order.</a:t>
            </a:r>
          </a:p>
          <a:p>
            <a:pPr marL="342900" indent="-342900" algn="just">
              <a:spcBef>
                <a:spcPct val="0"/>
              </a:spcBef>
              <a:buFont typeface="Arial" panose="020B0604020202020204" pitchFamily="34" charset="0"/>
              <a:buChar char="•"/>
            </a:pPr>
            <a:endParaRPr lang="en-ZA" sz="4800" dirty="0">
              <a:solidFill>
                <a:srgbClr val="FFFFFF"/>
              </a:solidFill>
              <a:latin typeface="Canva Sans"/>
            </a:endParaRPr>
          </a:p>
          <a:p>
            <a:pPr algn="just">
              <a:spcBef>
                <a:spcPct val="0"/>
              </a:spcBef>
            </a:pPr>
            <a:endParaRPr lang="en-ZA" sz="4800" dirty="0">
              <a:solidFill>
                <a:srgbClr val="FFFFFF"/>
              </a:solidFill>
              <a:latin typeface="Canva Sans"/>
            </a:endParaRPr>
          </a:p>
          <a:p>
            <a:pPr algn="just">
              <a:spcBef>
                <a:spcPct val="0"/>
              </a:spcBef>
            </a:pPr>
            <a:endParaRPr lang="en-ZA" sz="4800" dirty="0">
              <a:solidFill>
                <a:srgbClr val="FFFFFF"/>
              </a:solidFill>
              <a:latin typeface="Canva Sans"/>
            </a:endParaRPr>
          </a:p>
          <a:p>
            <a:pPr algn="just">
              <a:lnSpc>
                <a:spcPts val="3499"/>
              </a:lnSpc>
              <a:spcBef>
                <a:spcPct val="0"/>
              </a:spcBef>
            </a:pPr>
            <a:endParaRPr lang="en-ZA" sz="4800" dirty="0">
              <a:solidFill>
                <a:srgbClr val="FFFFFF"/>
              </a:solidFill>
              <a:latin typeface="Canva Sans"/>
            </a:endParaRPr>
          </a:p>
          <a:p>
            <a:pPr algn="just">
              <a:spcBef>
                <a:spcPct val="0"/>
              </a:spcBef>
            </a:pPr>
            <a:endParaRPr lang="en-ZA" sz="4800" dirty="0">
              <a:solidFill>
                <a:srgbClr val="FFFFFF"/>
              </a:solidFill>
              <a:latin typeface="Canva Sans"/>
            </a:endParaRPr>
          </a:p>
        </p:txBody>
      </p:sp>
      <p:pic>
        <p:nvPicPr>
          <p:cNvPr id="5" name="Picture 4">
            <a:extLst>
              <a:ext uri="{FF2B5EF4-FFF2-40B4-BE49-F238E27FC236}">
                <a16:creationId xmlns:a16="http://schemas.microsoft.com/office/drawing/2014/main" id="{E78E47B1-BD49-8599-979B-F9F450EB5E69}"/>
              </a:ext>
            </a:extLst>
          </p:cNvPr>
          <p:cNvPicPr>
            <a:picLocks noChangeAspect="1"/>
          </p:cNvPicPr>
          <p:nvPr/>
        </p:nvPicPr>
        <p:blipFill>
          <a:blip r:embed="rId4"/>
          <a:stretch>
            <a:fillRect/>
          </a:stretch>
        </p:blipFill>
        <p:spPr>
          <a:xfrm>
            <a:off x="13679025" y="9120795"/>
            <a:ext cx="4608975" cy="1158340"/>
          </a:xfrm>
          <a:prstGeom prst="rect">
            <a:avLst/>
          </a:prstGeom>
        </p:spPr>
      </p:pic>
    </p:spTree>
    <p:extLst>
      <p:ext uri="{BB962C8B-B14F-4D97-AF65-F5344CB8AC3E}">
        <p14:creationId xmlns:p14="http://schemas.microsoft.com/office/powerpoint/2010/main" val="4013623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37592A70-DD14-3E98-9439-9BA0D369E033}"/>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AD81E343-97CB-6522-62E9-E3136055CBC7}"/>
              </a:ext>
            </a:extLst>
          </p:cNvPr>
          <p:cNvSpPr/>
          <p:nvPr/>
        </p:nvSpPr>
        <p:spPr>
          <a:xfrm>
            <a:off x="0" y="-34441"/>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3"/>
            <a:stretch>
              <a:fillRect/>
            </a:stretch>
          </a:blipFill>
        </p:spPr>
        <p:txBody>
          <a:bodyPr/>
          <a:lstStyle/>
          <a:p>
            <a:endParaRPr lang="en-ZA"/>
          </a:p>
        </p:txBody>
      </p:sp>
      <p:sp>
        <p:nvSpPr>
          <p:cNvPr id="6" name="TextBox 5">
            <a:extLst>
              <a:ext uri="{FF2B5EF4-FFF2-40B4-BE49-F238E27FC236}">
                <a16:creationId xmlns:a16="http://schemas.microsoft.com/office/drawing/2014/main" id="{0E814BE9-4BC6-69C6-E619-1F1437DC6AEE}"/>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16" name="TextBox 15">
            <a:extLst>
              <a:ext uri="{FF2B5EF4-FFF2-40B4-BE49-F238E27FC236}">
                <a16:creationId xmlns:a16="http://schemas.microsoft.com/office/drawing/2014/main" id="{6BD0416A-7C7A-AEF6-A85B-361F0103CF90}"/>
              </a:ext>
            </a:extLst>
          </p:cNvPr>
          <p:cNvSpPr txBox="1"/>
          <p:nvPr/>
        </p:nvSpPr>
        <p:spPr>
          <a:xfrm>
            <a:off x="1143000" y="1562100"/>
            <a:ext cx="16495294" cy="2169825"/>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kumimoji="0" lang="en-ZA" sz="7900" b="0" i="0" u="none" strike="noStrike" kern="1200" cap="none" spc="0" normalizeH="0" baseline="0" noProof="0" dirty="0">
                <a:ln>
                  <a:noFill/>
                </a:ln>
                <a:solidFill>
                  <a:srgbClr val="CCD9DF"/>
                </a:solidFill>
                <a:effectLst/>
                <a:uLnTx/>
                <a:uFillTx/>
                <a:latin typeface="Clear Sans Bold"/>
                <a:ea typeface="+mn-ea"/>
                <a:cs typeface="+mn-cs"/>
              </a:rPr>
              <a:t>CHAPTER TWO: Lessons From Foreign Jurisdictions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7" name="TextBox 6">
            <a:extLst>
              <a:ext uri="{FF2B5EF4-FFF2-40B4-BE49-F238E27FC236}">
                <a16:creationId xmlns:a16="http://schemas.microsoft.com/office/drawing/2014/main" id="{3514C0E8-F028-37D2-E292-C9E88CD7E060}"/>
              </a:ext>
            </a:extLst>
          </p:cNvPr>
          <p:cNvSpPr txBox="1"/>
          <p:nvPr/>
        </p:nvSpPr>
        <p:spPr>
          <a:xfrm>
            <a:off x="838200" y="4076700"/>
            <a:ext cx="14935200" cy="3046988"/>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4800" b="0" i="0" u="none" strike="noStrike" kern="1200" cap="none" spc="0" normalizeH="0" baseline="0" noProof="0" dirty="0">
                <a:ln>
                  <a:noFill/>
                </a:ln>
                <a:solidFill>
                  <a:srgbClr val="FFFFFF"/>
                </a:solidFill>
                <a:effectLst/>
                <a:uLnTx/>
                <a:uFillTx/>
                <a:latin typeface="Canva Sans"/>
                <a:ea typeface="+mn-ea"/>
                <a:cs typeface="+mn-cs"/>
              </a:rPr>
              <a:t>Valuable lessons for South Africa's anti-SLAPP framework can be drawn from </a:t>
            </a:r>
            <a:r>
              <a:rPr lang="en-ZA" sz="4800" dirty="0">
                <a:solidFill>
                  <a:srgbClr val="FFFFFF"/>
                </a:solidFill>
                <a:latin typeface="Canva Sans"/>
              </a:rPr>
              <a:t>jurisdictions such as</a:t>
            </a:r>
            <a:r>
              <a:rPr kumimoji="0" lang="en-ZA" sz="4800" b="0" i="0" u="none" strike="noStrike" kern="1200" cap="none" spc="0" normalizeH="0" baseline="0" noProof="0" dirty="0">
                <a:ln>
                  <a:noFill/>
                </a:ln>
                <a:solidFill>
                  <a:srgbClr val="FFFFFF"/>
                </a:solidFill>
                <a:effectLst/>
                <a:uLnTx/>
                <a:uFillTx/>
                <a:latin typeface="Canva Sans"/>
                <a:ea typeface="+mn-ea"/>
                <a:cs typeface="+mn-cs"/>
              </a:rPr>
              <a:t> Canada, the U.S., Australia, the UK, and the EU. </a:t>
            </a:r>
          </a:p>
        </p:txBody>
      </p:sp>
      <p:pic>
        <p:nvPicPr>
          <p:cNvPr id="2" name="Picture 1">
            <a:extLst>
              <a:ext uri="{FF2B5EF4-FFF2-40B4-BE49-F238E27FC236}">
                <a16:creationId xmlns:a16="http://schemas.microsoft.com/office/drawing/2014/main" id="{C16E02B8-3CE1-F08F-F477-D5F083139961}"/>
              </a:ext>
            </a:extLst>
          </p:cNvPr>
          <p:cNvPicPr>
            <a:picLocks noChangeAspect="1"/>
          </p:cNvPicPr>
          <p:nvPr/>
        </p:nvPicPr>
        <p:blipFill>
          <a:blip r:embed="rId4"/>
          <a:stretch>
            <a:fillRect/>
          </a:stretch>
        </p:blipFill>
        <p:spPr>
          <a:xfrm>
            <a:off x="13679025" y="9128660"/>
            <a:ext cx="4608975" cy="1158340"/>
          </a:xfrm>
          <a:prstGeom prst="rect">
            <a:avLst/>
          </a:prstGeom>
        </p:spPr>
      </p:pic>
    </p:spTree>
    <p:extLst>
      <p:ext uri="{BB962C8B-B14F-4D97-AF65-F5344CB8AC3E}">
        <p14:creationId xmlns:p14="http://schemas.microsoft.com/office/powerpoint/2010/main" val="1384346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21CA070E-C8FE-D2A9-3325-0824E28AFFB6}"/>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D1F77C59-C4F0-50CD-D6F4-6F402294CDF1}"/>
              </a:ext>
            </a:extLst>
          </p:cNvPr>
          <p:cNvSpPr/>
          <p:nvPr/>
        </p:nvSpPr>
        <p:spPr>
          <a:xfrm>
            <a:off x="0" y="0"/>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3"/>
            <a:stretch>
              <a:fillRect/>
            </a:stretch>
          </a:blipFill>
        </p:spPr>
        <p:txBody>
          <a:bodyPr/>
          <a:lstStyle/>
          <a:p>
            <a:endParaRPr lang="en-ZA" dirty="0"/>
          </a:p>
        </p:txBody>
      </p:sp>
      <p:sp>
        <p:nvSpPr>
          <p:cNvPr id="6" name="TextBox 5">
            <a:extLst>
              <a:ext uri="{FF2B5EF4-FFF2-40B4-BE49-F238E27FC236}">
                <a16:creationId xmlns:a16="http://schemas.microsoft.com/office/drawing/2014/main" id="{6677D9F7-C935-C9FD-F37C-E74A789CDE9F}"/>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16" name="TextBox 15">
            <a:extLst>
              <a:ext uri="{FF2B5EF4-FFF2-40B4-BE49-F238E27FC236}">
                <a16:creationId xmlns:a16="http://schemas.microsoft.com/office/drawing/2014/main" id="{40C568E8-3417-A661-0C44-F98052E2370F}"/>
              </a:ext>
            </a:extLst>
          </p:cNvPr>
          <p:cNvSpPr txBox="1"/>
          <p:nvPr/>
        </p:nvSpPr>
        <p:spPr>
          <a:xfrm>
            <a:off x="1600200" y="1327264"/>
            <a:ext cx="16038094" cy="2169825"/>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kumimoji="0" lang="en-ZA" sz="7900" b="0" i="1" u="none" strike="noStrike" kern="1200" cap="none" spc="0" normalizeH="0" baseline="0" noProof="0" dirty="0">
                <a:ln>
                  <a:noFill/>
                </a:ln>
                <a:solidFill>
                  <a:srgbClr val="CCD9DF"/>
                </a:solidFill>
                <a:effectLst/>
                <a:uLnTx/>
                <a:uFillTx/>
                <a:latin typeface="Clear Sans Bold"/>
                <a:ea typeface="+mn-ea"/>
                <a:cs typeface="+mn-cs"/>
              </a:rPr>
              <a:t>United States of America: California</a:t>
            </a:r>
            <a:endParaRPr kumimoji="0" lang="en-US" sz="7900" b="0" i="1" u="none" strike="noStrike" kern="1200" cap="none" spc="0" normalizeH="0" baseline="0" noProof="0" dirty="0">
              <a:ln>
                <a:noFill/>
              </a:ln>
              <a:solidFill>
                <a:srgbClr val="CCD9DF"/>
              </a:solidFill>
              <a:effectLst/>
              <a:uLnTx/>
              <a:uFillTx/>
              <a:latin typeface="Clear Sans Bold"/>
              <a:ea typeface="+mn-ea"/>
              <a:cs typeface="+mn-cs"/>
            </a:endParaRPr>
          </a:p>
        </p:txBody>
      </p:sp>
      <p:sp>
        <p:nvSpPr>
          <p:cNvPr id="7" name="TextBox 6">
            <a:extLst>
              <a:ext uri="{FF2B5EF4-FFF2-40B4-BE49-F238E27FC236}">
                <a16:creationId xmlns:a16="http://schemas.microsoft.com/office/drawing/2014/main" id="{A8195DB5-9FAF-5900-B413-161A690DA3C6}"/>
              </a:ext>
            </a:extLst>
          </p:cNvPr>
          <p:cNvSpPr txBox="1"/>
          <p:nvPr/>
        </p:nvSpPr>
        <p:spPr>
          <a:xfrm>
            <a:off x="685800" y="3578603"/>
            <a:ext cx="16731044" cy="6001643"/>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4800" b="0" i="0" u="none" strike="noStrike" kern="1200" cap="none" spc="0" normalizeH="0" baseline="0" noProof="0" dirty="0">
                <a:ln>
                  <a:noFill/>
                </a:ln>
                <a:solidFill>
                  <a:srgbClr val="FFFFFF"/>
                </a:solidFill>
                <a:effectLst/>
                <a:uLnTx/>
                <a:uFillTx/>
                <a:latin typeface="Canva Sans"/>
                <a:ea typeface="+mn-ea"/>
                <a:cs typeface="+mn-cs"/>
              </a:rPr>
              <a:t>California was the first state to enact anti-SLAPP legislation in 1992 and, since then, its law has been considered one of the strongest in the United States.</a:t>
            </a:r>
            <a:endParaRPr lang="en-ZA" sz="4800" dirty="0">
              <a:solidFill>
                <a:srgbClr val="FFFFFF"/>
              </a:solidFill>
              <a:latin typeface="Canva San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ZA" sz="4800" dirty="0">
                <a:solidFill>
                  <a:srgbClr val="FFFFFF"/>
                </a:solidFill>
                <a:latin typeface="Canva Sans"/>
              </a:rPr>
              <a:t>Flaws-</a:t>
            </a: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ZA" sz="4800" dirty="0">
                <a:solidFill>
                  <a:srgbClr val="FFFFFF"/>
                </a:solidFill>
                <a:latin typeface="Canva Sans"/>
              </a:rPr>
              <a:t>F</a:t>
            </a:r>
            <a:r>
              <a:rPr kumimoji="0" lang="en-ZA" sz="4800" b="0" i="0" u="none" strike="noStrike" kern="1200" cap="none" spc="0" normalizeH="0" baseline="0" noProof="0" dirty="0" err="1">
                <a:ln>
                  <a:noFill/>
                </a:ln>
                <a:solidFill>
                  <a:srgbClr val="FFFFFF"/>
                </a:solidFill>
                <a:effectLst/>
                <a:uLnTx/>
                <a:uFillTx/>
                <a:latin typeface="Canva Sans"/>
                <a:ea typeface="+mn-ea"/>
                <a:cs typeface="+mn-cs"/>
              </a:rPr>
              <a:t>ocuses</a:t>
            </a:r>
            <a:r>
              <a:rPr kumimoji="0" lang="en-ZA" sz="4800" b="0" i="0" u="none" strike="noStrike" kern="1200" cap="none" spc="0" normalizeH="0" baseline="0" noProof="0" dirty="0">
                <a:ln>
                  <a:noFill/>
                </a:ln>
                <a:solidFill>
                  <a:srgbClr val="FFFFFF"/>
                </a:solidFill>
                <a:effectLst/>
                <a:uLnTx/>
                <a:uFillTx/>
                <a:latin typeface="Canva Sans"/>
                <a:ea typeface="+mn-ea"/>
                <a:cs typeface="+mn-cs"/>
              </a:rPr>
              <a:t> on protecting free speech, overlooking other public interest rights.</a:t>
            </a:r>
            <a:endParaRPr lang="en-ZA" sz="4800" dirty="0">
              <a:solidFill>
                <a:srgbClr val="FFFFFF"/>
              </a:solidFill>
              <a:latin typeface="Canva San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ZA" sz="4800" dirty="0">
                <a:solidFill>
                  <a:srgbClr val="FFFFFF"/>
                </a:solidFill>
                <a:latin typeface="Canva Sans"/>
              </a:rPr>
              <a:t>H</a:t>
            </a:r>
            <a:r>
              <a:rPr kumimoji="0" lang="en-ZA" sz="4800" b="0" i="0" u="none" strike="noStrike" kern="1200" cap="none" spc="0" normalizeH="0" baseline="0" noProof="0" dirty="0" err="1">
                <a:ln>
                  <a:noFill/>
                </a:ln>
                <a:solidFill>
                  <a:srgbClr val="FFFFFF"/>
                </a:solidFill>
                <a:effectLst/>
                <a:uLnTx/>
                <a:uFillTx/>
                <a:latin typeface="Canva Sans"/>
                <a:ea typeface="+mn-ea"/>
                <a:cs typeface="+mn-cs"/>
              </a:rPr>
              <a:t>igh</a:t>
            </a:r>
            <a:r>
              <a:rPr kumimoji="0" lang="en-ZA" sz="4800" b="0" i="0" u="none" strike="noStrike" kern="1200" cap="none" spc="0" normalizeH="0" baseline="0" noProof="0" dirty="0">
                <a:ln>
                  <a:noFill/>
                </a:ln>
                <a:solidFill>
                  <a:srgbClr val="FFFFFF"/>
                </a:solidFill>
                <a:effectLst/>
                <a:uLnTx/>
                <a:uFillTx/>
                <a:latin typeface="Canva Sans"/>
                <a:ea typeface="+mn-ea"/>
                <a:cs typeface="+mn-cs"/>
              </a:rPr>
              <a:t> burden of proof for plaintiffs, requiring that they prove a likelihood of success.</a:t>
            </a:r>
          </a:p>
        </p:txBody>
      </p:sp>
      <p:pic>
        <p:nvPicPr>
          <p:cNvPr id="2" name="Picture 1">
            <a:extLst>
              <a:ext uri="{FF2B5EF4-FFF2-40B4-BE49-F238E27FC236}">
                <a16:creationId xmlns:a16="http://schemas.microsoft.com/office/drawing/2014/main" id="{45BD1424-684C-2103-2A60-1F42B90CED3B}"/>
              </a:ext>
            </a:extLst>
          </p:cNvPr>
          <p:cNvPicPr>
            <a:picLocks noChangeAspect="1"/>
          </p:cNvPicPr>
          <p:nvPr/>
        </p:nvPicPr>
        <p:blipFill>
          <a:blip r:embed="rId4"/>
          <a:stretch>
            <a:fillRect/>
          </a:stretch>
        </p:blipFill>
        <p:spPr>
          <a:xfrm>
            <a:off x="13671004" y="9122563"/>
            <a:ext cx="4608975" cy="1164437"/>
          </a:xfrm>
          <a:prstGeom prst="rect">
            <a:avLst/>
          </a:prstGeom>
        </p:spPr>
      </p:pic>
    </p:spTree>
    <p:extLst>
      <p:ext uri="{BB962C8B-B14F-4D97-AF65-F5344CB8AC3E}">
        <p14:creationId xmlns:p14="http://schemas.microsoft.com/office/powerpoint/2010/main" val="2721848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191A6B01-095D-417B-C01B-499925EF0F9F}"/>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E9E36FCD-E269-4B7F-E480-D14365045BB0}"/>
              </a:ext>
            </a:extLst>
          </p:cNvPr>
          <p:cNvSpPr/>
          <p:nvPr/>
        </p:nvSpPr>
        <p:spPr>
          <a:xfrm>
            <a:off x="0" y="-41460"/>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3"/>
            <a:stretch>
              <a:fillRect/>
            </a:stretch>
          </a:blipFill>
        </p:spPr>
        <p:txBody>
          <a:bodyPr/>
          <a:lstStyle/>
          <a:p>
            <a:endParaRPr lang="en-ZA"/>
          </a:p>
        </p:txBody>
      </p:sp>
      <p:sp>
        <p:nvSpPr>
          <p:cNvPr id="6" name="TextBox 5">
            <a:extLst>
              <a:ext uri="{FF2B5EF4-FFF2-40B4-BE49-F238E27FC236}">
                <a16:creationId xmlns:a16="http://schemas.microsoft.com/office/drawing/2014/main" id="{8750F14B-A169-2972-EF45-0591E165CF53}"/>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16" name="TextBox 15">
            <a:extLst>
              <a:ext uri="{FF2B5EF4-FFF2-40B4-BE49-F238E27FC236}">
                <a16:creationId xmlns:a16="http://schemas.microsoft.com/office/drawing/2014/main" id="{41164D56-B7C5-B7D4-54F8-59C92EC2C030}"/>
              </a:ext>
            </a:extLst>
          </p:cNvPr>
          <p:cNvSpPr txBox="1"/>
          <p:nvPr/>
        </p:nvSpPr>
        <p:spPr>
          <a:xfrm>
            <a:off x="3124200" y="1562100"/>
            <a:ext cx="14514094" cy="1131079"/>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kumimoji="0" lang="en-ZA" sz="7900" b="0" i="1" u="none" strike="noStrike" kern="1200" cap="none" spc="0" normalizeH="0" baseline="0" noProof="0" dirty="0">
                <a:ln>
                  <a:noFill/>
                </a:ln>
                <a:solidFill>
                  <a:srgbClr val="CCD9DF"/>
                </a:solidFill>
                <a:effectLst/>
                <a:uLnTx/>
                <a:uFillTx/>
                <a:latin typeface="Clear Sans Bold"/>
                <a:ea typeface="+mn-ea"/>
                <a:cs typeface="+mn-cs"/>
              </a:rPr>
              <a:t>United </a:t>
            </a:r>
            <a:r>
              <a:rPr lang="en-ZA" sz="7900" i="1" dirty="0">
                <a:solidFill>
                  <a:srgbClr val="CCD9DF"/>
                </a:solidFill>
                <a:latin typeface="Clear Sans Bold"/>
              </a:rPr>
              <a:t>Kingdom</a:t>
            </a:r>
            <a:endParaRPr kumimoji="0" lang="en-US" sz="7900" b="0" i="1" u="none" strike="noStrike" kern="1200" cap="none" spc="0" normalizeH="0" baseline="0" noProof="0" dirty="0">
              <a:ln>
                <a:noFill/>
              </a:ln>
              <a:solidFill>
                <a:srgbClr val="CCD9DF"/>
              </a:solidFill>
              <a:effectLst/>
              <a:uLnTx/>
              <a:uFillTx/>
              <a:latin typeface="Clear Sans Bold"/>
              <a:ea typeface="+mn-ea"/>
              <a:cs typeface="+mn-cs"/>
            </a:endParaRPr>
          </a:p>
        </p:txBody>
      </p:sp>
      <p:sp>
        <p:nvSpPr>
          <p:cNvPr id="7" name="TextBox 6">
            <a:extLst>
              <a:ext uri="{FF2B5EF4-FFF2-40B4-BE49-F238E27FC236}">
                <a16:creationId xmlns:a16="http://schemas.microsoft.com/office/drawing/2014/main" id="{AECE563C-5796-B3EE-DF03-C1058DFDD360}"/>
              </a:ext>
            </a:extLst>
          </p:cNvPr>
          <p:cNvSpPr txBox="1"/>
          <p:nvPr/>
        </p:nvSpPr>
        <p:spPr>
          <a:xfrm>
            <a:off x="304800" y="2958093"/>
            <a:ext cx="17449800" cy="5262979"/>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4800" b="0" i="0" u="none" strike="noStrike" kern="1200" cap="none" spc="0" normalizeH="0" baseline="0" noProof="0" dirty="0">
                <a:ln>
                  <a:noFill/>
                </a:ln>
                <a:solidFill>
                  <a:srgbClr val="FFFFFF"/>
                </a:solidFill>
                <a:effectLst/>
                <a:uLnTx/>
                <a:uFillTx/>
                <a:latin typeface="Canva Sans"/>
                <a:ea typeface="+mn-ea"/>
                <a:cs typeface="+mn-cs"/>
              </a:rPr>
              <a:t>Partial recognition of SLAPP suits since October 2023 through the Economic Crime and Corporate Transparency Act, allowing early dismissal of claims related to economic crimes if deemed an abuse of court process.</a:t>
            </a: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ZA" sz="4800" dirty="0">
              <a:solidFill>
                <a:srgbClr val="FFFFFF"/>
              </a:solidFill>
              <a:latin typeface="Canva San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4800" b="0" i="0" u="none" strike="noStrike" kern="1200" cap="none" spc="0" normalizeH="0" baseline="0" noProof="0" dirty="0">
                <a:ln>
                  <a:noFill/>
                </a:ln>
                <a:solidFill>
                  <a:srgbClr val="FFFFFF"/>
                </a:solidFill>
                <a:effectLst/>
                <a:uLnTx/>
                <a:uFillTx/>
                <a:latin typeface="Canva Sans"/>
                <a:ea typeface="+mn-ea"/>
                <a:cs typeface="+mn-cs"/>
              </a:rPr>
              <a:t>The Act addresses criminal SLAPPs, a rare focus in anti-SLAPP laws globally, marking a significant legislative development.</a:t>
            </a:r>
          </a:p>
        </p:txBody>
      </p:sp>
      <p:pic>
        <p:nvPicPr>
          <p:cNvPr id="2" name="Picture 1">
            <a:extLst>
              <a:ext uri="{FF2B5EF4-FFF2-40B4-BE49-F238E27FC236}">
                <a16:creationId xmlns:a16="http://schemas.microsoft.com/office/drawing/2014/main" id="{5FB41C90-9AD1-D1C9-2C71-8D808A810287}"/>
              </a:ext>
            </a:extLst>
          </p:cNvPr>
          <p:cNvPicPr>
            <a:picLocks noChangeAspect="1"/>
          </p:cNvPicPr>
          <p:nvPr/>
        </p:nvPicPr>
        <p:blipFill>
          <a:blip r:embed="rId4"/>
          <a:stretch>
            <a:fillRect/>
          </a:stretch>
        </p:blipFill>
        <p:spPr>
          <a:xfrm>
            <a:off x="13679025" y="9122563"/>
            <a:ext cx="4608975" cy="1164437"/>
          </a:xfrm>
          <a:prstGeom prst="rect">
            <a:avLst/>
          </a:prstGeom>
        </p:spPr>
      </p:pic>
    </p:spTree>
    <p:extLst>
      <p:ext uri="{BB962C8B-B14F-4D97-AF65-F5344CB8AC3E}">
        <p14:creationId xmlns:p14="http://schemas.microsoft.com/office/powerpoint/2010/main" val="256777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ADC0BC3C-CF4D-E5DC-0D86-B4B2724E825B}"/>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D8A615D7-EAF2-CBF7-95F1-FC60104CE46B}"/>
              </a:ext>
            </a:extLst>
          </p:cNvPr>
          <p:cNvSpPr/>
          <p:nvPr/>
        </p:nvSpPr>
        <p:spPr>
          <a:xfrm>
            <a:off x="0" y="0"/>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3"/>
            <a:stretch>
              <a:fillRect/>
            </a:stretch>
          </a:blipFill>
        </p:spPr>
        <p:txBody>
          <a:bodyPr/>
          <a:lstStyle/>
          <a:p>
            <a:endParaRPr lang="en-ZA"/>
          </a:p>
        </p:txBody>
      </p:sp>
      <p:sp>
        <p:nvSpPr>
          <p:cNvPr id="6" name="TextBox 5">
            <a:extLst>
              <a:ext uri="{FF2B5EF4-FFF2-40B4-BE49-F238E27FC236}">
                <a16:creationId xmlns:a16="http://schemas.microsoft.com/office/drawing/2014/main" id="{6D3E5F96-9DB1-543E-481F-6E9303E40DF4}"/>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16" name="TextBox 15">
            <a:extLst>
              <a:ext uri="{FF2B5EF4-FFF2-40B4-BE49-F238E27FC236}">
                <a16:creationId xmlns:a16="http://schemas.microsoft.com/office/drawing/2014/main" id="{848CEC06-E16B-C0A8-02A6-5CA2DF98A194}"/>
              </a:ext>
            </a:extLst>
          </p:cNvPr>
          <p:cNvSpPr txBox="1"/>
          <p:nvPr/>
        </p:nvSpPr>
        <p:spPr>
          <a:xfrm>
            <a:off x="1600200" y="1049349"/>
            <a:ext cx="16154400" cy="1131079"/>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kumimoji="0" lang="en-ZA" sz="7900" b="0" i="1" u="none" strike="noStrike" kern="1200" cap="none" spc="0" normalizeH="0" baseline="0" noProof="0" dirty="0">
                <a:ln>
                  <a:noFill/>
                </a:ln>
                <a:solidFill>
                  <a:srgbClr val="CCD9DF"/>
                </a:solidFill>
                <a:effectLst/>
                <a:uLnTx/>
                <a:uFillTx/>
                <a:latin typeface="Clear Sans Bold"/>
                <a:ea typeface="+mn-ea"/>
                <a:cs typeface="+mn-cs"/>
              </a:rPr>
              <a:t>		CANADA</a:t>
            </a:r>
            <a:endParaRPr kumimoji="0" lang="en-US" sz="7900" b="0" i="1" u="none" strike="noStrike" kern="1200" cap="none" spc="0" normalizeH="0" baseline="0" noProof="0" dirty="0">
              <a:ln>
                <a:noFill/>
              </a:ln>
              <a:solidFill>
                <a:srgbClr val="CCD9DF"/>
              </a:solidFill>
              <a:effectLst/>
              <a:uLnTx/>
              <a:uFillTx/>
              <a:latin typeface="Clear Sans Bold"/>
              <a:ea typeface="+mn-ea"/>
              <a:cs typeface="+mn-cs"/>
            </a:endParaRPr>
          </a:p>
        </p:txBody>
      </p:sp>
      <p:sp>
        <p:nvSpPr>
          <p:cNvPr id="7" name="TextBox 6">
            <a:extLst>
              <a:ext uri="{FF2B5EF4-FFF2-40B4-BE49-F238E27FC236}">
                <a16:creationId xmlns:a16="http://schemas.microsoft.com/office/drawing/2014/main" id="{4A4ECB28-46F0-5D1D-0296-44CEC9D7CDF5}"/>
              </a:ext>
            </a:extLst>
          </p:cNvPr>
          <p:cNvSpPr txBox="1"/>
          <p:nvPr/>
        </p:nvSpPr>
        <p:spPr>
          <a:xfrm>
            <a:off x="229426" y="2670393"/>
            <a:ext cx="16764000" cy="6740307"/>
          </a:xfrm>
          <a:prstGeom prst="rect">
            <a:avLst/>
          </a:prstGeom>
          <a:noFill/>
        </p:spPr>
        <p:txBody>
          <a:bodyPr wrap="square">
            <a:spAutoFit/>
          </a:bodyPr>
          <a:lstStyle/>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4800" b="0" i="0" u="none" strike="noStrike" kern="1200" cap="none" spc="0" normalizeH="0" baseline="0" noProof="0" dirty="0">
                <a:ln>
                  <a:noFill/>
                </a:ln>
                <a:solidFill>
                  <a:srgbClr val="FFFFFF"/>
                </a:solidFill>
                <a:effectLst/>
                <a:uLnTx/>
                <a:uFillTx/>
                <a:latin typeface="Canva Sans"/>
                <a:ea typeface="+mn-ea"/>
                <a:cs typeface="+mn-cs"/>
              </a:rPr>
              <a:t>Canada is highlighted as the most progressive country in implementing anti-SLAPP legislation. </a:t>
            </a: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ZA" sz="4800" dirty="0">
              <a:solidFill>
                <a:srgbClr val="FFFFFF"/>
              </a:solidFill>
              <a:latin typeface="Canva San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4800" b="0" i="0" u="none" strike="noStrike" kern="1200" cap="none" spc="0" normalizeH="0" baseline="0" noProof="0" dirty="0">
                <a:ln>
                  <a:noFill/>
                </a:ln>
                <a:solidFill>
                  <a:srgbClr val="FFFFFF"/>
                </a:solidFill>
                <a:effectLst/>
                <a:uLnTx/>
                <a:uFillTx/>
                <a:latin typeface="Canva Sans"/>
                <a:ea typeface="+mn-ea"/>
                <a:cs typeface="+mn-cs"/>
              </a:rPr>
              <a:t>Canada's two-pronged approach quickly identifies and potentially dismisses frivolous lawsuits, protecting free speech and public participation.</a:t>
            </a: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ZA" sz="4800" dirty="0">
              <a:solidFill>
                <a:srgbClr val="FFFFFF"/>
              </a:solidFill>
              <a:latin typeface="Canva San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4800" b="0" i="0" u="none" strike="noStrike" kern="1200" cap="none" spc="0" normalizeH="0" baseline="0" noProof="0" dirty="0">
                <a:ln>
                  <a:noFill/>
                </a:ln>
                <a:solidFill>
                  <a:srgbClr val="FFFFFF"/>
                </a:solidFill>
                <a:effectLst/>
                <a:uLnTx/>
                <a:uFillTx/>
                <a:latin typeface="Canva Sans"/>
                <a:ea typeface="+mn-ea"/>
                <a:cs typeface="+mn-cs"/>
              </a:rPr>
              <a:t>South Africa is encouraged to draw inspiration from Canada</a:t>
            </a:r>
          </a:p>
        </p:txBody>
      </p:sp>
      <p:pic>
        <p:nvPicPr>
          <p:cNvPr id="2" name="Picture 1">
            <a:extLst>
              <a:ext uri="{FF2B5EF4-FFF2-40B4-BE49-F238E27FC236}">
                <a16:creationId xmlns:a16="http://schemas.microsoft.com/office/drawing/2014/main" id="{4EF24415-AF06-4927-DED6-C550ADD97C13}"/>
              </a:ext>
            </a:extLst>
          </p:cNvPr>
          <p:cNvPicPr>
            <a:picLocks noChangeAspect="1"/>
          </p:cNvPicPr>
          <p:nvPr/>
        </p:nvPicPr>
        <p:blipFill>
          <a:blip r:embed="rId4"/>
          <a:stretch>
            <a:fillRect/>
          </a:stretch>
        </p:blipFill>
        <p:spPr>
          <a:xfrm>
            <a:off x="13679025" y="9122563"/>
            <a:ext cx="4608975" cy="1164437"/>
          </a:xfrm>
          <a:prstGeom prst="rect">
            <a:avLst/>
          </a:prstGeom>
        </p:spPr>
      </p:pic>
    </p:spTree>
    <p:extLst>
      <p:ext uri="{BB962C8B-B14F-4D97-AF65-F5344CB8AC3E}">
        <p14:creationId xmlns:p14="http://schemas.microsoft.com/office/powerpoint/2010/main" val="295164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B6A8A667-8080-3BA3-52F8-65BA3AC4EF5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4F2D95A-32DD-3307-97D2-F4780775534D}"/>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grpSp>
        <p:nvGrpSpPr>
          <p:cNvPr id="2" name="Group 2">
            <a:extLst>
              <a:ext uri="{FF2B5EF4-FFF2-40B4-BE49-F238E27FC236}">
                <a16:creationId xmlns:a16="http://schemas.microsoft.com/office/drawing/2014/main" id="{78DE4677-2B96-B5A1-6DE5-4B77FF921A60}"/>
              </a:ext>
            </a:extLst>
          </p:cNvPr>
          <p:cNvGrpSpPr/>
          <p:nvPr/>
        </p:nvGrpSpPr>
        <p:grpSpPr>
          <a:xfrm>
            <a:off x="526250" y="336306"/>
            <a:ext cx="17235500" cy="9302996"/>
            <a:chOff x="0" y="-57150"/>
            <a:chExt cx="2813007" cy="1960063"/>
          </a:xfrm>
        </p:grpSpPr>
        <p:sp>
          <p:nvSpPr>
            <p:cNvPr id="3" name="Freeform 3">
              <a:extLst>
                <a:ext uri="{FF2B5EF4-FFF2-40B4-BE49-F238E27FC236}">
                  <a16:creationId xmlns:a16="http://schemas.microsoft.com/office/drawing/2014/main" id="{C7C9EDB3-CB81-291B-7704-0B144DCF0B18}"/>
                </a:ext>
              </a:extLst>
            </p:cNvPr>
            <p:cNvSpPr/>
            <p:nvPr/>
          </p:nvSpPr>
          <p:spPr>
            <a:xfrm>
              <a:off x="26040" y="585550"/>
              <a:ext cx="2786967" cy="1317363"/>
            </a:xfrm>
            <a:custGeom>
              <a:avLst/>
              <a:gdLst/>
              <a:ahLst/>
              <a:cxnLst/>
              <a:rect l="l" t="t" r="r" b="b"/>
              <a:pathLst>
                <a:path w="2836713" h="1954841">
                  <a:moveTo>
                    <a:pt x="0" y="0"/>
                  </a:moveTo>
                  <a:lnTo>
                    <a:pt x="2836713" y="0"/>
                  </a:lnTo>
                  <a:lnTo>
                    <a:pt x="2836713" y="1954841"/>
                  </a:lnTo>
                  <a:lnTo>
                    <a:pt x="0" y="1954841"/>
                  </a:lnTo>
                  <a:close/>
                </a:path>
              </a:pathLst>
            </a:custGeom>
            <a:solidFill>
              <a:srgbClr val="000000">
                <a:alpha val="36863"/>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27639459-8EB0-4C1B-A43B-7CD3AF5E4E6C}"/>
                </a:ext>
              </a:extLst>
            </p:cNvPr>
            <p:cNvSpPr txBox="1"/>
            <p:nvPr/>
          </p:nvSpPr>
          <p:spPr>
            <a:xfrm>
              <a:off x="0" y="-57150"/>
              <a:ext cx="812800" cy="869950"/>
            </a:xfrm>
            <a:prstGeom prst="rect">
              <a:avLst/>
            </a:prstGeom>
          </p:spPr>
          <p:txBody>
            <a:bodyPr lIns="50800" tIns="50800" rIns="50800" bIns="50800" rtlCol="0" anchor="ctr"/>
            <a:lstStyle/>
            <a:p>
              <a:pPr marL="0" marR="0" lvl="0" indent="0" algn="ctr" defTabSz="914400" rtl="0" eaLnBrk="1" fontAlgn="auto" latinLnBrk="0" hangingPunct="1">
                <a:lnSpc>
                  <a:spcPts val="35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170F5CA9-AF06-3DA2-8A29-DB7219DEA475}"/>
              </a:ext>
            </a:extLst>
          </p:cNvPr>
          <p:cNvSpPr txBox="1"/>
          <p:nvPr/>
        </p:nvSpPr>
        <p:spPr>
          <a:xfrm>
            <a:off x="846221" y="-495300"/>
            <a:ext cx="16923550" cy="12970217"/>
          </a:xfrm>
          <a:prstGeom prst="rect">
            <a:avLst/>
          </a:prstGeom>
          <a:noFill/>
        </p:spPr>
        <p:txBody>
          <a:bodyPr wrap="square">
            <a:spAutoFit/>
          </a:bodyPr>
          <a:lstStyle/>
          <a:p>
            <a:pPr marL="0" marR="0" lvl="0" indent="0" algn="just" defTabSz="914400" rtl="0" eaLnBrk="1" fontAlgn="auto" latinLnBrk="0" hangingPunct="1">
              <a:lnSpc>
                <a:spcPts val="3499"/>
              </a:lnSpc>
              <a:spcBef>
                <a:spcPct val="0"/>
              </a:spcBef>
              <a:spcAft>
                <a:spcPts val="0"/>
              </a:spcAft>
              <a:buClrTx/>
              <a:buSzTx/>
              <a:buFontTx/>
              <a:buNone/>
              <a:tabLst/>
              <a:defRPr/>
            </a:pPr>
            <a:endParaRPr kumimoji="0" lang="en-ZA" sz="1800" b="0" i="0" u="none" strike="noStrike" kern="1200" cap="none" spc="0" normalizeH="0" baseline="0" noProof="0" dirty="0">
              <a:ln>
                <a:noFill/>
              </a:ln>
              <a:solidFill>
                <a:srgbClr val="FFFFFF"/>
              </a:solidFill>
              <a:effectLst/>
              <a:uLnTx/>
              <a:uFillTx/>
              <a:latin typeface="Canva Sans"/>
              <a:ea typeface="+mn-ea"/>
              <a:cs typeface="+mn-cs"/>
            </a:endParaRPr>
          </a:p>
          <a:p>
            <a:pPr marL="0" marR="0" lvl="0" indent="0" algn="just" defTabSz="914400" rtl="0" eaLnBrk="1" fontAlgn="auto" latinLnBrk="0" hangingPunct="1">
              <a:lnSpc>
                <a:spcPts val="8058"/>
              </a:lnSpc>
              <a:spcBef>
                <a:spcPts val="0"/>
              </a:spcBef>
              <a:spcAft>
                <a:spcPts val="0"/>
              </a:spcAft>
              <a:buClrTx/>
              <a:buSzTx/>
              <a:buFontTx/>
              <a:buNone/>
              <a:tabLst/>
              <a:defRPr/>
            </a:pPr>
            <a:endParaRPr kumimoji="0" lang="en-ZA" sz="7900" b="0" i="0" u="none" strike="noStrike" kern="1200" cap="none" spc="0" normalizeH="0" baseline="0" noProof="0" dirty="0">
              <a:ln>
                <a:noFill/>
              </a:ln>
              <a:solidFill>
                <a:srgbClr val="CCD9DF"/>
              </a:solidFill>
              <a:effectLst/>
              <a:uLnTx/>
              <a:uFillTx/>
              <a:latin typeface="Clear Sans Bold"/>
              <a:ea typeface="+mn-ea"/>
              <a:cs typeface="+mn-cs"/>
            </a:endParaRPr>
          </a:p>
          <a:p>
            <a:pPr marL="0" marR="0" lvl="0" indent="0" algn="just" defTabSz="914400" rtl="0" eaLnBrk="1" fontAlgn="auto" latinLnBrk="0" hangingPunct="1">
              <a:lnSpc>
                <a:spcPts val="8058"/>
              </a:lnSpc>
              <a:spcBef>
                <a:spcPts val="0"/>
              </a:spcBef>
              <a:spcAft>
                <a:spcPts val="0"/>
              </a:spcAft>
              <a:buClrTx/>
              <a:buSzTx/>
              <a:buFontTx/>
              <a:buNone/>
              <a:tabLst/>
              <a:defRPr/>
            </a:pP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CHAPTER THREE: Proposed Model 	Law</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a:p>
            <a:pPr marL="800100" lvl="1" indent="-342900" algn="just">
              <a:spcBef>
                <a:spcPct val="0"/>
              </a:spcBef>
              <a:buFont typeface="Arial" panose="020B0604020202020204" pitchFamily="34" charset="0"/>
              <a:buChar char="•"/>
              <a:defRPr/>
            </a:pPr>
            <a:endParaRPr kumimoji="0" lang="en-ZA" sz="4800" b="0" i="1" u="none" strike="noStrike" kern="1200" cap="none" spc="0" normalizeH="0" baseline="0" noProof="0" dirty="0">
              <a:ln>
                <a:noFill/>
              </a:ln>
              <a:solidFill>
                <a:srgbClr val="FFFFFF"/>
              </a:solidFill>
              <a:effectLst/>
              <a:uLnTx/>
              <a:uFillTx/>
              <a:latin typeface="Canva Sans"/>
              <a:ea typeface="+mn-ea"/>
              <a:cs typeface="+mn-c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ZA" sz="4800" b="0" u="none" strike="noStrike" kern="1200" cap="none" spc="0" normalizeH="0" baseline="0" noProof="0" dirty="0">
                <a:ln>
                  <a:noFill/>
                </a:ln>
                <a:solidFill>
                  <a:srgbClr val="FFFFFF"/>
                </a:solidFill>
                <a:effectLst/>
                <a:uLnTx/>
                <a:uFillTx/>
                <a:latin typeface="Canva Sans"/>
                <a:ea typeface="+mn-ea"/>
                <a:cs typeface="+mn-cs"/>
              </a:rPr>
              <a:t>Proposed framework for addressing and preventing SLAPP suits</a:t>
            </a:r>
            <a:r>
              <a:rPr kumimoji="0" lang="en-ZA" sz="4800" b="0" i="1" u="none" strike="noStrike" kern="1200" cap="none" spc="0" normalizeH="0" baseline="0" noProof="0" dirty="0">
                <a:ln>
                  <a:noFill/>
                </a:ln>
                <a:solidFill>
                  <a:srgbClr val="FFFFFF"/>
                </a:solidFill>
                <a:effectLst/>
                <a:uLnTx/>
                <a:uFillTx/>
                <a:latin typeface="Canva Sans"/>
                <a:ea typeface="+mn-ea"/>
                <a:cs typeface="+mn-cs"/>
              </a:rPr>
              <a:t>.</a:t>
            </a: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ZA" sz="4800" i="1" dirty="0">
              <a:solidFill>
                <a:srgbClr val="FFFFFF"/>
              </a:solidFill>
              <a:latin typeface="Canva San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ZA" sz="4800" dirty="0">
                <a:solidFill>
                  <a:srgbClr val="FFFFFF"/>
                </a:solidFill>
                <a:latin typeface="Canva Sans"/>
              </a:rPr>
              <a:t>O</a:t>
            </a:r>
            <a:r>
              <a:rPr kumimoji="0" lang="en-ZA" sz="4800" b="0" i="0" u="none" strike="noStrike" kern="1200" cap="none" spc="0" normalizeH="0" baseline="0" noProof="0" dirty="0" err="1">
                <a:ln>
                  <a:noFill/>
                </a:ln>
                <a:solidFill>
                  <a:srgbClr val="FFFFFF"/>
                </a:solidFill>
                <a:effectLst/>
                <a:uLnTx/>
                <a:uFillTx/>
                <a:latin typeface="Canva Sans"/>
                <a:ea typeface="+mn-ea"/>
                <a:cs typeface="+mn-cs"/>
              </a:rPr>
              <a:t>utlines</a:t>
            </a:r>
            <a:r>
              <a:rPr kumimoji="0" lang="en-ZA" sz="4800" b="0" i="0" u="none" strike="noStrike" kern="1200" cap="none" spc="0" normalizeH="0" baseline="0" noProof="0" dirty="0">
                <a:ln>
                  <a:noFill/>
                </a:ln>
                <a:solidFill>
                  <a:srgbClr val="FFFFFF"/>
                </a:solidFill>
                <a:effectLst/>
                <a:uLnTx/>
                <a:uFillTx/>
                <a:latin typeface="Canva Sans"/>
                <a:ea typeface="+mn-ea"/>
                <a:cs typeface="+mn-cs"/>
              </a:rPr>
              <a:t> how courts should identify and dismiss SLAPP suits early</a:t>
            </a: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ZA" sz="4800" dirty="0">
              <a:solidFill>
                <a:srgbClr val="FFFFFF"/>
              </a:solidFill>
              <a:latin typeface="Canva Sans"/>
            </a:endParaRPr>
          </a:p>
          <a:p>
            <a:pPr marL="342900" marR="0" lvl="0" indent="-342900" algn="just"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ZA" sz="4800" dirty="0">
                <a:solidFill>
                  <a:srgbClr val="FFFFFF"/>
                </a:solidFill>
                <a:latin typeface="Canva Sans"/>
              </a:rPr>
              <a:t>O</a:t>
            </a:r>
            <a:r>
              <a:rPr kumimoji="0" lang="en-ZA" sz="4800" b="0" i="0" u="none" strike="noStrike" kern="1200" cap="none" spc="0" normalizeH="0" baseline="0" noProof="0" dirty="0" err="1">
                <a:ln>
                  <a:noFill/>
                </a:ln>
                <a:solidFill>
                  <a:srgbClr val="FFFFFF"/>
                </a:solidFill>
                <a:effectLst/>
                <a:uLnTx/>
                <a:uFillTx/>
                <a:latin typeface="Canva Sans"/>
                <a:ea typeface="+mn-ea"/>
                <a:cs typeface="+mn-cs"/>
              </a:rPr>
              <a:t>ffers</a:t>
            </a:r>
            <a:r>
              <a:rPr kumimoji="0" lang="en-ZA" sz="4800" b="0" i="0" u="none" strike="noStrike" kern="1200" cap="none" spc="0" normalizeH="0" baseline="0" noProof="0" dirty="0">
                <a:ln>
                  <a:noFill/>
                </a:ln>
                <a:solidFill>
                  <a:srgbClr val="FFFFFF"/>
                </a:solidFill>
                <a:effectLst/>
                <a:uLnTx/>
                <a:uFillTx/>
                <a:latin typeface="Canva Sans"/>
                <a:ea typeface="+mn-ea"/>
                <a:cs typeface="+mn-cs"/>
              </a:rPr>
              <a:t> remedies such as public apology and compensation for victims</a:t>
            </a: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ZA" sz="4800" b="0" i="0" u="none" strike="noStrike" kern="1200" cap="none" spc="0" normalizeH="0" baseline="0" noProof="0" dirty="0">
              <a:ln>
                <a:noFill/>
              </a:ln>
              <a:solidFill>
                <a:srgbClr val="FFFFFF"/>
              </a:solidFill>
              <a:effectLst/>
              <a:uLnTx/>
              <a:uFillTx/>
              <a:latin typeface="Canva Sans"/>
              <a:ea typeface="+mn-ea"/>
              <a:cs typeface="+mn-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ZA" sz="4800" b="0" i="0" u="none" strike="noStrike" kern="1200" cap="none" spc="0" normalizeH="0" baseline="0" noProof="0" dirty="0">
              <a:ln>
                <a:noFill/>
              </a:ln>
              <a:solidFill>
                <a:srgbClr val="FFFFFF"/>
              </a:solidFill>
              <a:effectLst/>
              <a:uLnTx/>
              <a:uFillTx/>
              <a:latin typeface="Canva Sans"/>
              <a:ea typeface="+mn-ea"/>
              <a:cs typeface="+mn-cs"/>
            </a:endParaRPr>
          </a:p>
          <a:p>
            <a:pPr marL="0" marR="0" lvl="0" indent="0" algn="just" defTabSz="914400" rtl="0" eaLnBrk="1" fontAlgn="auto" latinLnBrk="0" hangingPunct="1">
              <a:lnSpc>
                <a:spcPts val="3499"/>
              </a:lnSpc>
              <a:spcBef>
                <a:spcPct val="0"/>
              </a:spcBef>
              <a:spcAft>
                <a:spcPts val="0"/>
              </a:spcAft>
              <a:buClrTx/>
              <a:buSzTx/>
              <a:buFontTx/>
              <a:buNone/>
              <a:tabLst/>
              <a:defRPr/>
            </a:pPr>
            <a:endParaRPr kumimoji="0" lang="en-ZA" sz="4800" b="0" i="0" u="none" strike="noStrike" kern="1200" cap="none" spc="0" normalizeH="0" baseline="0" noProof="0" dirty="0">
              <a:ln>
                <a:noFill/>
              </a:ln>
              <a:solidFill>
                <a:srgbClr val="FFFFFF"/>
              </a:solidFill>
              <a:effectLst/>
              <a:uLnTx/>
              <a:uFillTx/>
              <a:latin typeface="Canva Sans"/>
              <a:ea typeface="+mn-ea"/>
              <a:cs typeface="+mn-cs"/>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ZA" sz="4800" b="0" i="0" u="none" strike="noStrike" kern="1200" cap="none" spc="0" normalizeH="0" baseline="0" noProof="0" dirty="0">
              <a:ln>
                <a:noFill/>
              </a:ln>
              <a:solidFill>
                <a:srgbClr val="FFFFFF"/>
              </a:solidFill>
              <a:effectLst/>
              <a:uLnTx/>
              <a:uFillTx/>
              <a:latin typeface="Canva Sans"/>
              <a:ea typeface="+mn-ea"/>
              <a:cs typeface="+mn-cs"/>
            </a:endParaRPr>
          </a:p>
        </p:txBody>
      </p:sp>
      <p:pic>
        <p:nvPicPr>
          <p:cNvPr id="5" name="Picture 4">
            <a:extLst>
              <a:ext uri="{FF2B5EF4-FFF2-40B4-BE49-F238E27FC236}">
                <a16:creationId xmlns:a16="http://schemas.microsoft.com/office/drawing/2014/main" id="{7CAC30BC-CCB5-0B1B-C31D-8868B3127E78}"/>
              </a:ext>
            </a:extLst>
          </p:cNvPr>
          <p:cNvPicPr>
            <a:picLocks noChangeAspect="1"/>
          </p:cNvPicPr>
          <p:nvPr/>
        </p:nvPicPr>
        <p:blipFill>
          <a:blip r:embed="rId3"/>
          <a:stretch>
            <a:fillRect/>
          </a:stretch>
        </p:blipFill>
        <p:spPr>
          <a:xfrm>
            <a:off x="0" y="-16441"/>
            <a:ext cx="1761897" cy="1335140"/>
          </a:xfrm>
          <a:prstGeom prst="rect">
            <a:avLst/>
          </a:prstGeom>
        </p:spPr>
      </p:pic>
      <p:pic>
        <p:nvPicPr>
          <p:cNvPr id="7" name="Picture 6">
            <a:extLst>
              <a:ext uri="{FF2B5EF4-FFF2-40B4-BE49-F238E27FC236}">
                <a16:creationId xmlns:a16="http://schemas.microsoft.com/office/drawing/2014/main" id="{858A1B0B-A0B9-2B26-5820-D33120528074}"/>
              </a:ext>
            </a:extLst>
          </p:cNvPr>
          <p:cNvPicPr>
            <a:picLocks noChangeAspect="1"/>
          </p:cNvPicPr>
          <p:nvPr/>
        </p:nvPicPr>
        <p:blipFill>
          <a:blip r:embed="rId4"/>
          <a:stretch>
            <a:fillRect/>
          </a:stretch>
        </p:blipFill>
        <p:spPr>
          <a:xfrm>
            <a:off x="13487401" y="9212611"/>
            <a:ext cx="4800600" cy="1074389"/>
          </a:xfrm>
          <a:prstGeom prst="rect">
            <a:avLst/>
          </a:prstGeom>
        </p:spPr>
      </p:pic>
    </p:spTree>
    <p:extLst>
      <p:ext uri="{BB962C8B-B14F-4D97-AF65-F5344CB8AC3E}">
        <p14:creationId xmlns:p14="http://schemas.microsoft.com/office/powerpoint/2010/main" val="367737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p:cNvGrpSpPr/>
        <p:nvPr/>
      </p:nvGrpSpPr>
      <p:grpSpPr>
        <a:xfrm>
          <a:off x="0" y="0"/>
          <a:ext cx="0" cy="0"/>
          <a:chOff x="0" y="0"/>
          <a:chExt cx="0" cy="0"/>
        </a:xfrm>
      </p:grpSpPr>
      <p:sp>
        <p:nvSpPr>
          <p:cNvPr id="2" name="TextBox 2"/>
          <p:cNvSpPr txBox="1"/>
          <p:nvPr/>
        </p:nvSpPr>
        <p:spPr>
          <a:xfrm>
            <a:off x="5538130" y="4500327"/>
            <a:ext cx="9031364" cy="3885679"/>
          </a:xfrm>
          <a:prstGeom prst="rect">
            <a:avLst/>
          </a:prstGeom>
        </p:spPr>
        <p:txBody>
          <a:bodyPr lIns="0" tIns="0" rIns="0" bIns="0" rtlCol="0" anchor="t">
            <a:spAutoFit/>
          </a:bodyPr>
          <a:lstStyle/>
          <a:p>
            <a:pPr>
              <a:lnSpc>
                <a:spcPts val="10115"/>
              </a:lnSpc>
            </a:pPr>
            <a:r>
              <a:rPr lang="en-US" sz="10995" spc="-648" dirty="0">
                <a:solidFill>
                  <a:srgbClr val="CCD9DF"/>
                </a:solidFill>
                <a:latin typeface="Poppins Bold"/>
              </a:rPr>
              <a:t>THANK YOU</a:t>
            </a:r>
          </a:p>
          <a:p>
            <a:pPr>
              <a:lnSpc>
                <a:spcPts val="10115"/>
              </a:lnSpc>
            </a:pPr>
            <a:endParaRPr lang="en-ZA" sz="10995" spc="-648" dirty="0">
              <a:solidFill>
                <a:srgbClr val="CCD9DF"/>
              </a:solidFill>
              <a:latin typeface="Poppins Bold"/>
            </a:endParaRPr>
          </a:p>
          <a:p>
            <a:pPr>
              <a:lnSpc>
                <a:spcPts val="10115"/>
              </a:lnSpc>
            </a:pPr>
            <a:endParaRPr lang="en-US" sz="10995" spc="-648" dirty="0">
              <a:solidFill>
                <a:srgbClr val="CCD9DF"/>
              </a:solidFill>
              <a:latin typeface="Poppins Bold"/>
            </a:endParaRPr>
          </a:p>
        </p:txBody>
      </p:sp>
      <p:pic>
        <p:nvPicPr>
          <p:cNvPr id="3" name="Picture 2"/>
          <p:cNvPicPr>
            <a:picLocks noChangeAspect="1"/>
          </p:cNvPicPr>
          <p:nvPr/>
        </p:nvPicPr>
        <p:blipFill>
          <a:blip r:embed="rId2"/>
          <a:stretch>
            <a:fillRect/>
          </a:stretch>
        </p:blipFill>
        <p:spPr>
          <a:xfrm>
            <a:off x="0" y="0"/>
            <a:ext cx="4038600" cy="2850776"/>
          </a:xfrm>
          <a:prstGeom prst="rect">
            <a:avLst/>
          </a:prstGeom>
        </p:spPr>
      </p:pic>
      <p:pic>
        <p:nvPicPr>
          <p:cNvPr id="4" name="Picture 3">
            <a:extLst>
              <a:ext uri="{FF2B5EF4-FFF2-40B4-BE49-F238E27FC236}">
                <a16:creationId xmlns:a16="http://schemas.microsoft.com/office/drawing/2014/main" id="{4D0C5742-9EE4-15A6-F8CF-C4F873077352}"/>
              </a:ext>
            </a:extLst>
          </p:cNvPr>
          <p:cNvPicPr>
            <a:picLocks noChangeAspect="1"/>
          </p:cNvPicPr>
          <p:nvPr/>
        </p:nvPicPr>
        <p:blipFill>
          <a:blip r:embed="rId3"/>
          <a:stretch>
            <a:fillRect/>
          </a:stretch>
        </p:blipFill>
        <p:spPr>
          <a:xfrm>
            <a:off x="10822888" y="8386007"/>
            <a:ext cx="7485166" cy="19009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p:cNvGrpSpPr/>
        <p:nvPr/>
      </p:nvGrpSpPr>
      <p:grpSpPr>
        <a:xfrm>
          <a:off x="0" y="0"/>
          <a:ext cx="0" cy="0"/>
          <a:chOff x="0" y="0"/>
          <a:chExt cx="0" cy="0"/>
        </a:xfrm>
      </p:grpSpPr>
      <p:grpSp>
        <p:nvGrpSpPr>
          <p:cNvPr id="2" name="Group 2"/>
          <p:cNvGrpSpPr/>
          <p:nvPr/>
        </p:nvGrpSpPr>
        <p:grpSpPr>
          <a:xfrm>
            <a:off x="304801" y="687014"/>
            <a:ext cx="17373600" cy="9346560"/>
            <a:chOff x="0" y="-57150"/>
            <a:chExt cx="2836713" cy="2011991"/>
          </a:xfrm>
        </p:grpSpPr>
        <p:sp>
          <p:nvSpPr>
            <p:cNvPr id="3" name="Freeform 3"/>
            <p:cNvSpPr/>
            <p:nvPr/>
          </p:nvSpPr>
          <p:spPr>
            <a:xfrm>
              <a:off x="48909" y="166456"/>
              <a:ext cx="2787804" cy="1788385"/>
            </a:xfrm>
            <a:custGeom>
              <a:avLst/>
              <a:gdLst/>
              <a:ahLst/>
              <a:cxnLst/>
              <a:rect l="l" t="t" r="r" b="b"/>
              <a:pathLst>
                <a:path w="2836713" h="1954841">
                  <a:moveTo>
                    <a:pt x="0" y="0"/>
                  </a:moveTo>
                  <a:lnTo>
                    <a:pt x="2836713" y="0"/>
                  </a:lnTo>
                  <a:lnTo>
                    <a:pt x="2836713" y="1954841"/>
                  </a:lnTo>
                  <a:lnTo>
                    <a:pt x="0" y="1954841"/>
                  </a:lnTo>
                  <a:close/>
                </a:path>
              </a:pathLst>
            </a:custGeom>
            <a:solidFill>
              <a:srgbClr val="000000">
                <a:alpha val="36863"/>
              </a:srgbClr>
            </a:solidFill>
          </p:spPr>
          <p:txBody>
            <a:bodyPr/>
            <a:lstStyle/>
            <a:p>
              <a:endParaRPr lang="en-ZA"/>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500"/>
                </a:lnSpc>
              </a:pPr>
              <a:endParaRPr/>
            </a:p>
          </p:txBody>
        </p:sp>
      </p:grpSp>
      <p:sp>
        <p:nvSpPr>
          <p:cNvPr id="6" name="TextBox 6"/>
          <p:cNvSpPr txBox="1"/>
          <p:nvPr/>
        </p:nvSpPr>
        <p:spPr>
          <a:xfrm>
            <a:off x="2438400" y="687014"/>
            <a:ext cx="12420599" cy="1038746"/>
          </a:xfrm>
          <a:prstGeom prst="rect">
            <a:avLst/>
          </a:prstGeom>
        </p:spPr>
        <p:txBody>
          <a:bodyPr wrap="square" lIns="0" tIns="0" rIns="0" bIns="0" rtlCol="0" anchor="t">
            <a:spAutoFit/>
          </a:bodyPr>
          <a:lstStyle/>
          <a:p>
            <a:pPr algn="just">
              <a:lnSpc>
                <a:spcPts val="8058"/>
              </a:lnSpc>
            </a:pPr>
            <a:r>
              <a:rPr lang="en-ZA" sz="7900" dirty="0">
                <a:solidFill>
                  <a:srgbClr val="CCD9DF"/>
                </a:solidFill>
                <a:latin typeface="Clear Sans Bold"/>
              </a:rPr>
              <a:t>WHAT ARE SLAPP SUITS? </a:t>
            </a:r>
            <a:endParaRPr lang="en-US" sz="7900" dirty="0">
              <a:solidFill>
                <a:srgbClr val="CCD9DF"/>
              </a:solidFill>
              <a:latin typeface="Clear Sans Bold"/>
            </a:endParaRPr>
          </a:p>
        </p:txBody>
      </p:sp>
      <p:sp>
        <p:nvSpPr>
          <p:cNvPr id="7" name="TextBox 7"/>
          <p:cNvSpPr txBox="1"/>
          <p:nvPr/>
        </p:nvSpPr>
        <p:spPr>
          <a:xfrm>
            <a:off x="838200" y="1991246"/>
            <a:ext cx="16840200" cy="12071253"/>
          </a:xfrm>
          <a:prstGeom prst="rect">
            <a:avLst/>
          </a:prstGeom>
        </p:spPr>
        <p:txBody>
          <a:bodyPr wrap="square" lIns="0" tIns="0" rIns="0" bIns="0" rtlCol="0" anchor="t">
            <a:spAutoFit/>
          </a:bodyPr>
          <a:lstStyle/>
          <a:p>
            <a:pPr marL="342900" indent="-342900" algn="just">
              <a:lnSpc>
                <a:spcPts val="3499"/>
              </a:lnSpc>
              <a:spcBef>
                <a:spcPct val="0"/>
              </a:spcBef>
              <a:buFont typeface="Arial" panose="020B0604020202020204" pitchFamily="34" charset="0"/>
              <a:buChar char="•"/>
            </a:pPr>
            <a:endParaRPr lang="en-ZA" sz="5400" dirty="0">
              <a:solidFill>
                <a:srgbClr val="FFFFFF"/>
              </a:solidFill>
              <a:latin typeface="Canva Sans"/>
            </a:endParaRPr>
          </a:p>
          <a:p>
            <a:pPr marL="342900" indent="-342900" algn="just">
              <a:lnSpc>
                <a:spcPts val="3499"/>
              </a:lnSpc>
              <a:spcBef>
                <a:spcPct val="0"/>
              </a:spcBef>
              <a:buFont typeface="Arial" panose="020B0604020202020204" pitchFamily="34" charset="0"/>
              <a:buChar char="•"/>
            </a:pPr>
            <a:r>
              <a:rPr lang="en-ZA" sz="5400" dirty="0">
                <a:solidFill>
                  <a:srgbClr val="FFFFFF"/>
                </a:solidFill>
                <a:latin typeface="Canva Sans"/>
              </a:rPr>
              <a:t>SLAPP: Strategic Litigation Against Public Participation</a:t>
            </a:r>
          </a:p>
          <a:p>
            <a:pPr algn="just">
              <a:lnSpc>
                <a:spcPts val="3499"/>
              </a:lnSpc>
              <a:spcBef>
                <a:spcPct val="0"/>
              </a:spcBef>
            </a:pPr>
            <a:endParaRPr lang="en-ZA" sz="5400" dirty="0">
              <a:solidFill>
                <a:srgbClr val="FFFFFF"/>
              </a:solidFill>
              <a:latin typeface="Canva Sans"/>
            </a:endParaRPr>
          </a:p>
          <a:p>
            <a:pPr marL="342900" indent="-342900" algn="just">
              <a:spcBef>
                <a:spcPct val="0"/>
              </a:spcBef>
              <a:buFont typeface="Arial" panose="020B0604020202020204" pitchFamily="34" charset="0"/>
              <a:buChar char="•"/>
            </a:pPr>
            <a:r>
              <a:rPr lang="en-ZA" sz="5400" dirty="0">
                <a:solidFill>
                  <a:srgbClr val="FFFFFF"/>
                </a:solidFill>
                <a:latin typeface="Canva Sans"/>
              </a:rPr>
              <a:t>Legal cases initiated primarily to silence, intimidate, </a:t>
            </a:r>
            <a:r>
              <a:rPr lang="en-ZA" sz="4800" dirty="0">
                <a:solidFill>
                  <a:srgbClr val="FFFFFF"/>
                </a:solidFill>
                <a:latin typeface="Canva Sans"/>
              </a:rPr>
              <a:t>or</a:t>
            </a:r>
            <a:r>
              <a:rPr lang="en-ZA" sz="5400" dirty="0">
                <a:solidFill>
                  <a:srgbClr val="FFFFFF"/>
                </a:solidFill>
                <a:latin typeface="Canva Sans"/>
              </a:rPr>
              <a:t> exhaust the resources of public interest actors, rather than to win on legal merit</a:t>
            </a:r>
          </a:p>
          <a:p>
            <a:pPr algn="just">
              <a:spcBef>
                <a:spcPct val="0"/>
              </a:spcBef>
            </a:pPr>
            <a:endParaRPr lang="en-ZA" sz="5400" dirty="0">
              <a:solidFill>
                <a:srgbClr val="FFFFFF"/>
              </a:solidFill>
              <a:latin typeface="Canva Sans"/>
            </a:endParaRPr>
          </a:p>
          <a:p>
            <a:pPr marL="342900" indent="-342900" algn="just">
              <a:spcBef>
                <a:spcPct val="0"/>
              </a:spcBef>
              <a:buFont typeface="Arial" panose="020B0604020202020204" pitchFamily="34" charset="0"/>
              <a:buChar char="•"/>
            </a:pPr>
            <a:r>
              <a:rPr lang="en-ZA" sz="5400" dirty="0">
                <a:solidFill>
                  <a:srgbClr val="FFFFFF"/>
                </a:solidFill>
                <a:latin typeface="Canva Sans"/>
              </a:rPr>
              <a:t>Typical SLAPP Suit targets - Activists, human rights defenders, journalists, and anyone acting in the public interest</a:t>
            </a:r>
          </a:p>
          <a:p>
            <a:pPr marL="342900" indent="-342900">
              <a:lnSpc>
                <a:spcPts val="3499"/>
              </a:lnSpc>
              <a:spcBef>
                <a:spcPct val="0"/>
              </a:spcBef>
              <a:buFont typeface="Arial" panose="020B0604020202020204" pitchFamily="34" charset="0"/>
              <a:buChar char="•"/>
            </a:pPr>
            <a:endParaRPr lang="en-ZA" sz="6000" dirty="0">
              <a:solidFill>
                <a:srgbClr val="FFFFFF"/>
              </a:solidFill>
              <a:latin typeface="Canva Sans"/>
            </a:endParaRPr>
          </a:p>
          <a:p>
            <a:pPr marL="342900" indent="-342900">
              <a:lnSpc>
                <a:spcPts val="3499"/>
              </a:lnSpc>
              <a:spcBef>
                <a:spcPct val="0"/>
              </a:spcBef>
              <a:buFont typeface="Arial" panose="020B0604020202020204" pitchFamily="34" charset="0"/>
              <a:buChar char="•"/>
            </a:pPr>
            <a:endParaRPr lang="en-ZA" sz="2499" dirty="0">
              <a:solidFill>
                <a:srgbClr val="FFFFFF"/>
              </a:solidFill>
              <a:latin typeface="Canva Sans"/>
            </a:endParaRPr>
          </a:p>
          <a:p>
            <a:pPr marL="342900" indent="-342900">
              <a:lnSpc>
                <a:spcPts val="3499"/>
              </a:lnSpc>
              <a:spcBef>
                <a:spcPct val="0"/>
              </a:spcBef>
              <a:buFont typeface="Arial" panose="020B0604020202020204" pitchFamily="34" charset="0"/>
              <a:buChar char="•"/>
            </a:pPr>
            <a:endParaRPr lang="en-ZA" sz="2499" dirty="0">
              <a:solidFill>
                <a:srgbClr val="FFFFFF"/>
              </a:solidFill>
              <a:latin typeface="Canva Sans"/>
            </a:endParaRPr>
          </a:p>
          <a:p>
            <a:pPr marL="342900" indent="-342900">
              <a:lnSpc>
                <a:spcPts val="3499"/>
              </a:lnSpc>
              <a:spcBef>
                <a:spcPct val="0"/>
              </a:spcBef>
              <a:buFont typeface="Arial" panose="020B0604020202020204" pitchFamily="34" charset="0"/>
              <a:buChar char="•"/>
            </a:pPr>
            <a:endParaRPr lang="en-ZA" sz="2499" dirty="0">
              <a:solidFill>
                <a:srgbClr val="FFFFFF"/>
              </a:solidFill>
              <a:latin typeface="Canva Sans"/>
            </a:endParaRPr>
          </a:p>
          <a:p>
            <a:pPr marL="342900" indent="-342900">
              <a:lnSpc>
                <a:spcPts val="3499"/>
              </a:lnSpc>
              <a:spcBef>
                <a:spcPct val="0"/>
              </a:spcBef>
              <a:buFont typeface="Arial" panose="020B0604020202020204" pitchFamily="34" charset="0"/>
              <a:buChar char="•"/>
            </a:pPr>
            <a:endParaRPr lang="en-ZA" sz="2499" dirty="0">
              <a:solidFill>
                <a:srgbClr val="FFFFFF"/>
              </a:solidFill>
              <a:latin typeface="Canva Sans"/>
            </a:endParaRPr>
          </a:p>
          <a:p>
            <a:pPr marL="342900" indent="-342900">
              <a:lnSpc>
                <a:spcPts val="3499"/>
              </a:lnSpc>
              <a:spcBef>
                <a:spcPct val="0"/>
              </a:spcBef>
              <a:buFontTx/>
              <a:buChar char="-"/>
            </a:pPr>
            <a:endParaRPr lang="en-ZA" sz="2499" dirty="0">
              <a:solidFill>
                <a:srgbClr val="FFFFFF"/>
              </a:solidFill>
              <a:latin typeface="Canva Sans"/>
            </a:endParaRPr>
          </a:p>
          <a:p>
            <a:pPr marL="342900" indent="-342900">
              <a:lnSpc>
                <a:spcPts val="3499"/>
              </a:lnSpc>
              <a:spcBef>
                <a:spcPct val="0"/>
              </a:spcBef>
              <a:buFontTx/>
              <a:buChar char="-"/>
            </a:pPr>
            <a:endParaRPr lang="en-ZA" sz="2499" dirty="0">
              <a:solidFill>
                <a:srgbClr val="FFFFFF"/>
              </a:solidFill>
              <a:latin typeface="Canva Sans"/>
            </a:endParaRPr>
          </a:p>
          <a:p>
            <a:pPr marL="342900" indent="-342900">
              <a:lnSpc>
                <a:spcPts val="3499"/>
              </a:lnSpc>
              <a:spcBef>
                <a:spcPct val="0"/>
              </a:spcBef>
              <a:buFont typeface="Arial" panose="020B0604020202020204" pitchFamily="34" charset="0"/>
              <a:buChar char="•"/>
            </a:pPr>
            <a:endParaRPr lang="en-ZA" sz="2499" dirty="0">
              <a:solidFill>
                <a:srgbClr val="FFFFFF"/>
              </a:solidFill>
              <a:latin typeface="Canva Sans"/>
            </a:endParaRPr>
          </a:p>
          <a:p>
            <a:pPr>
              <a:lnSpc>
                <a:spcPts val="3499"/>
              </a:lnSpc>
              <a:spcBef>
                <a:spcPct val="0"/>
              </a:spcBef>
            </a:pPr>
            <a:endParaRPr lang="en-ZA" sz="2499" dirty="0">
              <a:solidFill>
                <a:srgbClr val="FFFFFF"/>
              </a:solidFill>
              <a:latin typeface="Canva Sans"/>
            </a:endParaRPr>
          </a:p>
          <a:p>
            <a:pPr marL="342900" indent="-342900">
              <a:lnSpc>
                <a:spcPts val="3499"/>
              </a:lnSpc>
              <a:spcBef>
                <a:spcPct val="0"/>
              </a:spcBef>
              <a:buFont typeface="Arial" panose="020B0604020202020204" pitchFamily="34" charset="0"/>
              <a:buChar char="•"/>
            </a:pPr>
            <a:endParaRPr lang="en-US" sz="2499" dirty="0">
              <a:solidFill>
                <a:srgbClr val="FFFFFF"/>
              </a:solidFill>
              <a:latin typeface="Canva Sans"/>
            </a:endParaRPr>
          </a:p>
        </p:txBody>
      </p:sp>
      <p:sp>
        <p:nvSpPr>
          <p:cNvPr id="13" name="Freeform 13"/>
          <p:cNvSpPr/>
          <p:nvPr/>
        </p:nvSpPr>
        <p:spPr>
          <a:xfrm>
            <a:off x="0" y="-2797"/>
            <a:ext cx="2209800" cy="1412497"/>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2"/>
            <a:stretch>
              <a:fillRect/>
            </a:stretch>
          </a:blipFill>
        </p:spPr>
        <p:txBody>
          <a:bodyPr/>
          <a:lstStyle/>
          <a:p>
            <a:endParaRPr lang="en-ZA"/>
          </a:p>
        </p:txBody>
      </p:sp>
      <p:pic>
        <p:nvPicPr>
          <p:cNvPr id="5" name="Picture 4">
            <a:extLst>
              <a:ext uri="{FF2B5EF4-FFF2-40B4-BE49-F238E27FC236}">
                <a16:creationId xmlns:a16="http://schemas.microsoft.com/office/drawing/2014/main" id="{2D86482A-0DFB-06A5-C245-7CB0EB04B289}"/>
              </a:ext>
            </a:extLst>
          </p:cNvPr>
          <p:cNvPicPr>
            <a:picLocks noChangeAspect="1"/>
          </p:cNvPicPr>
          <p:nvPr/>
        </p:nvPicPr>
        <p:blipFill>
          <a:blip r:embed="rId3"/>
          <a:stretch>
            <a:fillRect/>
          </a:stretch>
        </p:blipFill>
        <p:spPr>
          <a:xfrm>
            <a:off x="13716000" y="9147037"/>
            <a:ext cx="4608095" cy="11520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p:cNvGrpSpPr/>
        <p:nvPr/>
      </p:nvGrpSpPr>
      <p:grpSpPr>
        <a:xfrm>
          <a:off x="0" y="0"/>
          <a:ext cx="0" cy="0"/>
          <a:chOff x="0" y="0"/>
          <a:chExt cx="0" cy="0"/>
        </a:xfrm>
      </p:grpSpPr>
      <p:sp>
        <p:nvSpPr>
          <p:cNvPr id="40" name="Freeform 40"/>
          <p:cNvSpPr/>
          <p:nvPr/>
        </p:nvSpPr>
        <p:spPr>
          <a:xfrm>
            <a:off x="0" y="0"/>
            <a:ext cx="1752601" cy="125730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2"/>
            <a:stretch>
              <a:fillRect/>
            </a:stretch>
          </a:blipFill>
        </p:spPr>
        <p:txBody>
          <a:bodyPr/>
          <a:lstStyle/>
          <a:p>
            <a:endParaRPr lang="en-ZA"/>
          </a:p>
        </p:txBody>
      </p:sp>
      <p:sp>
        <p:nvSpPr>
          <p:cNvPr id="6" name="TextBox 5">
            <a:extLst>
              <a:ext uri="{FF2B5EF4-FFF2-40B4-BE49-F238E27FC236}">
                <a16:creationId xmlns:a16="http://schemas.microsoft.com/office/drawing/2014/main" id="{4CAD7D73-10D9-499F-8A1D-1B2D59B9C743}"/>
              </a:ext>
            </a:extLst>
          </p:cNvPr>
          <p:cNvSpPr txBox="1"/>
          <p:nvPr/>
        </p:nvSpPr>
        <p:spPr>
          <a:xfrm>
            <a:off x="2590800" y="1066800"/>
            <a:ext cx="12192000" cy="2177584"/>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IMPORTANCE OF ANTI-SLAPP LEGISLATION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9" name="TextBox 8">
            <a:extLst>
              <a:ext uri="{FF2B5EF4-FFF2-40B4-BE49-F238E27FC236}">
                <a16:creationId xmlns:a16="http://schemas.microsoft.com/office/drawing/2014/main" id="{368E5D03-579D-9400-F120-E997A907984F}"/>
              </a:ext>
            </a:extLst>
          </p:cNvPr>
          <p:cNvSpPr txBox="1"/>
          <p:nvPr/>
        </p:nvSpPr>
        <p:spPr>
          <a:xfrm>
            <a:off x="1066800" y="3053884"/>
            <a:ext cx="15468600" cy="6450484"/>
          </a:xfrm>
          <a:prstGeom prst="rect">
            <a:avLst/>
          </a:prstGeom>
          <a:noFill/>
        </p:spPr>
        <p:txBody>
          <a:bodyPr wrap="square">
            <a:spAutoFit/>
          </a:bodyPr>
          <a:lstStyle/>
          <a:p>
            <a:pPr marL="342900" indent="-342900" algn="just">
              <a:spcBef>
                <a:spcPct val="0"/>
              </a:spcBef>
              <a:buFont typeface="Arial" panose="020B0604020202020204" pitchFamily="34" charset="0"/>
              <a:buChar char="•"/>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Protects individuals and groups from being sued for participating in matters of public interest, expressing opinions, or calling for accountability.</a:t>
            </a:r>
          </a:p>
          <a:p>
            <a:pPr algn="just">
              <a:lnSpc>
                <a:spcPts val="3499"/>
              </a:lnSpc>
              <a:spcBef>
                <a:spcPct val="0"/>
              </a:spcBef>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Helps prevent judicial abuse, upholding the spirit of constitutional rights, including freedom of expression, assembly, and association.</a:t>
            </a:r>
          </a:p>
          <a:p>
            <a:pPr algn="just">
              <a:spcBef>
                <a:spcPct val="0"/>
              </a:spcBef>
            </a:pPr>
            <a:endParaRPr lang="en-ZA" sz="4800" dirty="0">
              <a:solidFill>
                <a:srgbClr val="FFFFFF"/>
              </a:solidFill>
              <a:latin typeface="Canva Sans"/>
            </a:endParaRPr>
          </a:p>
        </p:txBody>
      </p:sp>
      <p:pic>
        <p:nvPicPr>
          <p:cNvPr id="2" name="Picture 1">
            <a:extLst>
              <a:ext uri="{FF2B5EF4-FFF2-40B4-BE49-F238E27FC236}">
                <a16:creationId xmlns:a16="http://schemas.microsoft.com/office/drawing/2014/main" id="{9482BBFE-3D07-9F18-E27E-48AF4EBFBCAE}"/>
              </a:ext>
            </a:extLst>
          </p:cNvPr>
          <p:cNvPicPr>
            <a:picLocks noChangeAspect="1"/>
          </p:cNvPicPr>
          <p:nvPr/>
        </p:nvPicPr>
        <p:blipFill>
          <a:blip r:embed="rId3"/>
          <a:stretch>
            <a:fillRect/>
          </a:stretch>
        </p:blipFill>
        <p:spPr>
          <a:xfrm>
            <a:off x="13679025" y="9120719"/>
            <a:ext cx="4608975" cy="11522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AA7F25F1-E710-E4E3-CDC8-CEB7E25C80B9}"/>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3E2C99FC-B729-DCE1-F77D-69DB055BDA2A}"/>
              </a:ext>
            </a:extLst>
          </p:cNvPr>
          <p:cNvSpPr/>
          <p:nvPr/>
        </p:nvSpPr>
        <p:spPr>
          <a:xfrm>
            <a:off x="0" y="-2005"/>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2"/>
            <a:stretch>
              <a:fillRect/>
            </a:stretch>
          </a:blipFill>
        </p:spPr>
        <p:txBody>
          <a:bodyPr/>
          <a:lstStyle/>
          <a:p>
            <a:endParaRPr lang="en-ZA"/>
          </a:p>
        </p:txBody>
      </p:sp>
      <p:sp>
        <p:nvSpPr>
          <p:cNvPr id="6" name="TextBox 5">
            <a:extLst>
              <a:ext uri="{FF2B5EF4-FFF2-40B4-BE49-F238E27FC236}">
                <a16:creationId xmlns:a16="http://schemas.microsoft.com/office/drawing/2014/main" id="{1176267D-18D8-0AA6-ECCE-AF4A9DCF51FB}"/>
              </a:ext>
            </a:extLst>
          </p:cNvPr>
          <p:cNvSpPr txBox="1"/>
          <p:nvPr/>
        </p:nvSpPr>
        <p:spPr>
          <a:xfrm>
            <a:off x="2133600" y="876300"/>
            <a:ext cx="13487400" cy="2169825"/>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SLAPP SUITS IN SOUTH AFRICA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9" name="TextBox 8">
            <a:extLst>
              <a:ext uri="{FF2B5EF4-FFF2-40B4-BE49-F238E27FC236}">
                <a16:creationId xmlns:a16="http://schemas.microsoft.com/office/drawing/2014/main" id="{D59EE0BC-9D2B-F434-2B03-72B1CC3334F6}"/>
              </a:ext>
            </a:extLst>
          </p:cNvPr>
          <p:cNvSpPr txBox="1"/>
          <p:nvPr/>
        </p:nvSpPr>
        <p:spPr>
          <a:xfrm>
            <a:off x="1066800" y="3053884"/>
            <a:ext cx="15468600" cy="4973156"/>
          </a:xfrm>
          <a:prstGeom prst="rect">
            <a:avLst/>
          </a:prstGeom>
          <a:noFill/>
        </p:spPr>
        <p:txBody>
          <a:bodyPr wrap="square">
            <a:spAutoFit/>
          </a:bodyPr>
          <a:lstStyle/>
          <a:p>
            <a:pPr marL="342900" indent="-342900" algn="just">
              <a:spcBef>
                <a:spcPct val="0"/>
              </a:spcBef>
              <a:buFont typeface="Arial" panose="020B0604020202020204" pitchFamily="34" charset="0"/>
              <a:buChar char="•"/>
            </a:pPr>
            <a:r>
              <a:rPr lang="en-ZA" sz="4800" dirty="0">
                <a:solidFill>
                  <a:srgbClr val="FFFFFF"/>
                </a:solidFill>
                <a:latin typeface="Canva Sans"/>
              </a:rPr>
              <a:t>Growing trend of SLAPP suits targeting journalists, activists, and others involved in public interest work.</a:t>
            </a:r>
          </a:p>
          <a:p>
            <a:pPr algn="just">
              <a:lnSpc>
                <a:spcPts val="3499"/>
              </a:lnSpc>
              <a:spcBef>
                <a:spcPct val="0"/>
              </a:spcBef>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 Activists face litigation from corporations, often with the goal of preventing criticism on environmental, social, or political issues.</a:t>
            </a:r>
          </a:p>
          <a:p>
            <a:pPr algn="just">
              <a:spcBef>
                <a:spcPct val="0"/>
              </a:spcBef>
            </a:pPr>
            <a:endParaRPr lang="en-ZA" sz="4800" dirty="0">
              <a:solidFill>
                <a:srgbClr val="FFFFFF"/>
              </a:solidFill>
              <a:latin typeface="Canva Sans"/>
            </a:endParaRPr>
          </a:p>
        </p:txBody>
      </p:sp>
      <p:pic>
        <p:nvPicPr>
          <p:cNvPr id="2" name="Picture 1">
            <a:extLst>
              <a:ext uri="{FF2B5EF4-FFF2-40B4-BE49-F238E27FC236}">
                <a16:creationId xmlns:a16="http://schemas.microsoft.com/office/drawing/2014/main" id="{C3D1FB93-31CB-31E6-C8E2-46ACD9F2D66E}"/>
              </a:ext>
            </a:extLst>
          </p:cNvPr>
          <p:cNvPicPr>
            <a:picLocks noChangeAspect="1"/>
          </p:cNvPicPr>
          <p:nvPr/>
        </p:nvPicPr>
        <p:blipFill>
          <a:blip r:embed="rId3"/>
          <a:stretch>
            <a:fillRect/>
          </a:stretch>
        </p:blipFill>
        <p:spPr>
          <a:xfrm>
            <a:off x="13679025" y="9120719"/>
            <a:ext cx="4608975" cy="1152244"/>
          </a:xfrm>
          <a:prstGeom prst="rect">
            <a:avLst/>
          </a:prstGeom>
        </p:spPr>
      </p:pic>
    </p:spTree>
    <p:extLst>
      <p:ext uri="{BB962C8B-B14F-4D97-AF65-F5344CB8AC3E}">
        <p14:creationId xmlns:p14="http://schemas.microsoft.com/office/powerpoint/2010/main" val="298424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4451AD96-60AE-FAB6-C68E-45EC9EAFD1F2}"/>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ACDA0449-7DD0-E015-2247-3F58D3425753}"/>
              </a:ext>
            </a:extLst>
          </p:cNvPr>
          <p:cNvSpPr/>
          <p:nvPr/>
        </p:nvSpPr>
        <p:spPr>
          <a:xfrm>
            <a:off x="0" y="0"/>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2"/>
            <a:stretch>
              <a:fillRect/>
            </a:stretch>
          </a:blipFill>
        </p:spPr>
        <p:txBody>
          <a:bodyPr/>
          <a:lstStyle/>
          <a:p>
            <a:endParaRPr lang="en-ZA" dirty="0"/>
          </a:p>
        </p:txBody>
      </p:sp>
      <p:sp>
        <p:nvSpPr>
          <p:cNvPr id="6" name="TextBox 5">
            <a:extLst>
              <a:ext uri="{FF2B5EF4-FFF2-40B4-BE49-F238E27FC236}">
                <a16:creationId xmlns:a16="http://schemas.microsoft.com/office/drawing/2014/main" id="{7E7FBF00-F30F-8EFD-9EB3-EBE165967E3D}"/>
              </a:ext>
            </a:extLst>
          </p:cNvPr>
          <p:cNvSpPr txBox="1"/>
          <p:nvPr/>
        </p:nvSpPr>
        <p:spPr>
          <a:xfrm>
            <a:off x="2133600" y="342900"/>
            <a:ext cx="15544800" cy="2177584"/>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CHAPTER ONE: Incidences of SLAPP Suits in South Africa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9" name="TextBox 8">
            <a:extLst>
              <a:ext uri="{FF2B5EF4-FFF2-40B4-BE49-F238E27FC236}">
                <a16:creationId xmlns:a16="http://schemas.microsoft.com/office/drawing/2014/main" id="{547989AD-9ECB-3F18-C631-9400BC99134F}"/>
              </a:ext>
            </a:extLst>
          </p:cNvPr>
          <p:cNvSpPr txBox="1"/>
          <p:nvPr/>
        </p:nvSpPr>
        <p:spPr>
          <a:xfrm>
            <a:off x="533400" y="2520484"/>
            <a:ext cx="17145000" cy="7927811"/>
          </a:xfrm>
          <a:prstGeom prst="rect">
            <a:avLst/>
          </a:prstGeom>
          <a:noFill/>
        </p:spPr>
        <p:txBody>
          <a:bodyPr wrap="square">
            <a:spAutoFit/>
          </a:bodyPr>
          <a:lstStyle/>
          <a:p>
            <a:pPr marL="342900" indent="-342900" algn="just">
              <a:spcBef>
                <a:spcPct val="0"/>
              </a:spcBef>
              <a:buFont typeface="Arial" panose="020B0604020202020204" pitchFamily="34" charset="0"/>
              <a:buChar char="•"/>
            </a:pPr>
            <a:r>
              <a:rPr lang="en-ZA" sz="4800" dirty="0">
                <a:solidFill>
                  <a:srgbClr val="FFFFFF"/>
                </a:solidFill>
                <a:latin typeface="Canva Sans"/>
              </a:rPr>
              <a:t>Analysis of cases which could have qualified as SLAPP suits had there been recognition of SLAPP suits in South African jurisprudence at the time the matters were heard.</a:t>
            </a:r>
          </a:p>
          <a:p>
            <a:pPr algn="just">
              <a:lnSpc>
                <a:spcPts val="3499"/>
              </a:lnSpc>
              <a:spcBef>
                <a:spcPct val="0"/>
              </a:spcBef>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Most recent development of the common law doctrine of abuse of court process, in relation to SLAPP suits</a:t>
            </a:r>
          </a:p>
          <a:p>
            <a:pPr marL="342900" indent="-342900" algn="just">
              <a:spcBef>
                <a:spcPct val="0"/>
              </a:spcBef>
              <a:buFont typeface="Arial" panose="020B0604020202020204" pitchFamily="34" charset="0"/>
              <a:buChar char="•"/>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Highlights the urgent need for formal recognition of SLAPP  suits in South African law.</a:t>
            </a:r>
          </a:p>
          <a:p>
            <a:pPr algn="just">
              <a:spcBef>
                <a:spcPct val="0"/>
              </a:spcBef>
            </a:pPr>
            <a:endParaRPr lang="en-ZA" sz="4800" dirty="0">
              <a:solidFill>
                <a:srgbClr val="FFFFFF"/>
              </a:solidFill>
              <a:latin typeface="Canva Sans"/>
            </a:endParaRPr>
          </a:p>
        </p:txBody>
      </p:sp>
      <p:pic>
        <p:nvPicPr>
          <p:cNvPr id="2" name="Picture 1">
            <a:extLst>
              <a:ext uri="{FF2B5EF4-FFF2-40B4-BE49-F238E27FC236}">
                <a16:creationId xmlns:a16="http://schemas.microsoft.com/office/drawing/2014/main" id="{910600BF-A3B4-AA88-90FA-672A88DB2DFA}"/>
              </a:ext>
            </a:extLst>
          </p:cNvPr>
          <p:cNvPicPr>
            <a:picLocks noChangeAspect="1"/>
          </p:cNvPicPr>
          <p:nvPr/>
        </p:nvPicPr>
        <p:blipFill>
          <a:blip r:embed="rId3"/>
          <a:stretch>
            <a:fillRect/>
          </a:stretch>
        </p:blipFill>
        <p:spPr>
          <a:xfrm>
            <a:off x="13679025" y="9124730"/>
            <a:ext cx="4608975" cy="1152244"/>
          </a:xfrm>
          <a:prstGeom prst="rect">
            <a:avLst/>
          </a:prstGeom>
        </p:spPr>
      </p:pic>
    </p:spTree>
    <p:extLst>
      <p:ext uri="{BB962C8B-B14F-4D97-AF65-F5344CB8AC3E}">
        <p14:creationId xmlns:p14="http://schemas.microsoft.com/office/powerpoint/2010/main" val="5488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11191DE6-E097-4FF8-D5A5-F2A6302B44A0}"/>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356D2241-43CE-E8F4-DA18-4D225DD5C7EE}"/>
              </a:ext>
            </a:extLst>
          </p:cNvPr>
          <p:cNvSpPr/>
          <p:nvPr/>
        </p:nvSpPr>
        <p:spPr>
          <a:xfrm>
            <a:off x="0" y="0"/>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2"/>
            <a:stretch>
              <a:fillRect/>
            </a:stretch>
          </a:blipFill>
        </p:spPr>
        <p:txBody>
          <a:bodyPr/>
          <a:lstStyle/>
          <a:p>
            <a:endParaRPr lang="en-ZA"/>
          </a:p>
        </p:txBody>
      </p:sp>
      <p:sp>
        <p:nvSpPr>
          <p:cNvPr id="6" name="TextBox 5">
            <a:extLst>
              <a:ext uri="{FF2B5EF4-FFF2-40B4-BE49-F238E27FC236}">
                <a16:creationId xmlns:a16="http://schemas.microsoft.com/office/drawing/2014/main" id="{C17C32CD-2A13-E1C0-2487-C62176E8E14A}"/>
              </a:ext>
            </a:extLst>
          </p:cNvPr>
          <p:cNvSpPr txBox="1"/>
          <p:nvPr/>
        </p:nvSpPr>
        <p:spPr>
          <a:xfrm>
            <a:off x="2362200" y="156958"/>
            <a:ext cx="13563600" cy="2177584"/>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Unrecognised SLAPP Suits in South African Jurisprudence</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9" name="TextBox 8">
            <a:extLst>
              <a:ext uri="{FF2B5EF4-FFF2-40B4-BE49-F238E27FC236}">
                <a16:creationId xmlns:a16="http://schemas.microsoft.com/office/drawing/2014/main" id="{CB1C0584-949E-FF69-04DA-1921EC3C24C6}"/>
              </a:ext>
            </a:extLst>
          </p:cNvPr>
          <p:cNvSpPr txBox="1"/>
          <p:nvPr/>
        </p:nvSpPr>
        <p:spPr>
          <a:xfrm>
            <a:off x="381000" y="2476500"/>
            <a:ext cx="17373600" cy="8217634"/>
          </a:xfrm>
          <a:prstGeom prst="rect">
            <a:avLst/>
          </a:prstGeom>
          <a:noFill/>
        </p:spPr>
        <p:txBody>
          <a:bodyPr wrap="square">
            <a:spAutoFit/>
          </a:bodyPr>
          <a:lstStyle/>
          <a:p>
            <a:pPr marL="342900" indent="-342900" algn="just">
              <a:spcBef>
                <a:spcPct val="0"/>
              </a:spcBef>
              <a:buFont typeface="Arial" panose="020B0604020202020204" pitchFamily="34" charset="0"/>
              <a:buChar char="•"/>
            </a:pPr>
            <a:r>
              <a:rPr lang="en-ZA" sz="4800" dirty="0">
                <a:solidFill>
                  <a:srgbClr val="FFFFFF"/>
                </a:solidFill>
                <a:latin typeface="Canva Sans"/>
              </a:rPr>
              <a:t>Analysis of cases which could have qualified as SLAPP suits had there been recognition of SLAPP suits in South African jurisprudence at the time the matters were heard.</a:t>
            </a:r>
          </a:p>
          <a:p>
            <a:pPr algn="just">
              <a:spcBef>
                <a:spcPct val="0"/>
              </a:spcBef>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 </a:t>
            </a:r>
            <a:r>
              <a:rPr lang="en-ZA" sz="4800" i="1" dirty="0" err="1">
                <a:solidFill>
                  <a:srgbClr val="FFFFFF"/>
                </a:solidFill>
                <a:latin typeface="Canva Sans"/>
              </a:rPr>
              <a:t>Wraypex</a:t>
            </a:r>
            <a:r>
              <a:rPr lang="en-ZA" sz="4800" i="1" dirty="0">
                <a:solidFill>
                  <a:srgbClr val="FFFFFF"/>
                </a:solidFill>
                <a:latin typeface="Canva Sans"/>
              </a:rPr>
              <a:t> (Pty) Ltd v Barnes and Others - O</a:t>
            </a:r>
            <a:r>
              <a:rPr lang="en-ZA" sz="4800" dirty="0">
                <a:solidFill>
                  <a:srgbClr val="FFFFFF"/>
                </a:solidFill>
                <a:latin typeface="Canva Sans"/>
              </a:rPr>
              <a:t>ne of the first cases to make mention of the SLAPP suit defence in South Africa. R170 million defamation claim against four activists opposing the Blair </a:t>
            </a:r>
            <a:r>
              <a:rPr lang="en-ZA" sz="4800" dirty="0" err="1">
                <a:solidFill>
                  <a:srgbClr val="FFFFFF"/>
                </a:solidFill>
                <a:latin typeface="Canva Sans"/>
              </a:rPr>
              <a:t>Atholl</a:t>
            </a:r>
            <a:r>
              <a:rPr lang="en-ZA" sz="4800" dirty="0">
                <a:solidFill>
                  <a:srgbClr val="FFFFFF"/>
                </a:solidFill>
                <a:latin typeface="Canva Sans"/>
              </a:rPr>
              <a:t> luxury estate development.</a:t>
            </a:r>
          </a:p>
          <a:p>
            <a:pPr algn="just">
              <a:spcBef>
                <a:spcPct val="0"/>
              </a:spcBef>
            </a:pPr>
            <a:endParaRPr lang="en-ZA" sz="4800" dirty="0">
              <a:solidFill>
                <a:srgbClr val="FFFFFF"/>
              </a:solidFill>
              <a:latin typeface="Canva Sans"/>
            </a:endParaRPr>
          </a:p>
        </p:txBody>
      </p:sp>
      <p:pic>
        <p:nvPicPr>
          <p:cNvPr id="2" name="Picture 1">
            <a:extLst>
              <a:ext uri="{FF2B5EF4-FFF2-40B4-BE49-F238E27FC236}">
                <a16:creationId xmlns:a16="http://schemas.microsoft.com/office/drawing/2014/main" id="{728B4413-7CA9-312A-3865-0271A767DE87}"/>
              </a:ext>
            </a:extLst>
          </p:cNvPr>
          <p:cNvPicPr>
            <a:picLocks noChangeAspect="1"/>
          </p:cNvPicPr>
          <p:nvPr/>
        </p:nvPicPr>
        <p:blipFill>
          <a:blip r:embed="rId3"/>
          <a:stretch>
            <a:fillRect/>
          </a:stretch>
        </p:blipFill>
        <p:spPr>
          <a:xfrm>
            <a:off x="13679025" y="9136761"/>
            <a:ext cx="4608975" cy="1152244"/>
          </a:xfrm>
          <a:prstGeom prst="rect">
            <a:avLst/>
          </a:prstGeom>
        </p:spPr>
      </p:pic>
    </p:spTree>
    <p:extLst>
      <p:ext uri="{BB962C8B-B14F-4D97-AF65-F5344CB8AC3E}">
        <p14:creationId xmlns:p14="http://schemas.microsoft.com/office/powerpoint/2010/main" val="931779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739ADD36-49C3-3C7D-9A4A-0C35CBEA85C2}"/>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02F58C95-8D93-5B31-31E4-287530327B31}"/>
              </a:ext>
            </a:extLst>
          </p:cNvPr>
          <p:cNvSpPr/>
          <p:nvPr/>
        </p:nvSpPr>
        <p:spPr>
          <a:xfrm>
            <a:off x="0" y="0"/>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2"/>
            <a:stretch>
              <a:fillRect/>
            </a:stretch>
          </a:blipFill>
        </p:spPr>
        <p:txBody>
          <a:bodyPr/>
          <a:lstStyle/>
          <a:p>
            <a:endParaRPr lang="en-ZA"/>
          </a:p>
        </p:txBody>
      </p:sp>
      <p:sp>
        <p:nvSpPr>
          <p:cNvPr id="6" name="TextBox 5">
            <a:extLst>
              <a:ext uri="{FF2B5EF4-FFF2-40B4-BE49-F238E27FC236}">
                <a16:creationId xmlns:a16="http://schemas.microsoft.com/office/drawing/2014/main" id="{4A4CDDAB-9C99-86AB-CEFD-D24C1F1B5B5C}"/>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9" name="TextBox 8">
            <a:extLst>
              <a:ext uri="{FF2B5EF4-FFF2-40B4-BE49-F238E27FC236}">
                <a16:creationId xmlns:a16="http://schemas.microsoft.com/office/drawing/2014/main" id="{9124C3BF-66DC-FE0A-21EF-94A145757428}"/>
              </a:ext>
            </a:extLst>
          </p:cNvPr>
          <p:cNvSpPr txBox="1"/>
          <p:nvPr/>
        </p:nvSpPr>
        <p:spPr>
          <a:xfrm>
            <a:off x="1219200" y="1257300"/>
            <a:ext cx="15925800" cy="8217634"/>
          </a:xfrm>
          <a:prstGeom prst="rect">
            <a:avLst/>
          </a:prstGeom>
          <a:noFill/>
        </p:spPr>
        <p:txBody>
          <a:bodyPr wrap="square">
            <a:spAutoFit/>
          </a:bodyPr>
          <a:lstStyle/>
          <a:p>
            <a:pPr marL="342900" indent="-342900" algn="just">
              <a:spcBef>
                <a:spcPct val="0"/>
              </a:spcBef>
              <a:buFont typeface="Arial" panose="020B0604020202020204" pitchFamily="34" charset="0"/>
              <a:buChar char="•"/>
            </a:pPr>
            <a:r>
              <a:rPr lang="en-ZA" sz="4800" i="1" dirty="0" err="1">
                <a:solidFill>
                  <a:srgbClr val="FFFFFF"/>
                </a:solidFill>
                <a:latin typeface="Canva Sans"/>
              </a:rPr>
              <a:t>PetroProps</a:t>
            </a:r>
            <a:r>
              <a:rPr lang="en-ZA" sz="4800" i="1" dirty="0">
                <a:solidFill>
                  <a:srgbClr val="FFFFFF"/>
                </a:solidFill>
                <a:latin typeface="Canva Sans"/>
              </a:rPr>
              <a:t> (Pty) Ltd v Barlow and Another –</a:t>
            </a:r>
          </a:p>
          <a:p>
            <a:pPr algn="just">
              <a:spcBef>
                <a:spcPct val="0"/>
              </a:spcBef>
            </a:pPr>
            <a:endParaRPr lang="en-ZA" sz="4800" i="1"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 A group of environmental activists faced an interdict and a R6 million damages claim for campaigning against the development of a fuel station on an ecologically sensitive wetland. </a:t>
            </a:r>
          </a:p>
          <a:p>
            <a:pPr marL="342900" indent="-342900" algn="just">
              <a:spcBef>
                <a:spcPct val="0"/>
              </a:spcBef>
              <a:buFont typeface="Arial" panose="020B0604020202020204" pitchFamily="34" charset="0"/>
              <a:buChar char="•"/>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SLAPP suit defence was not raised in this case. However, it  was indicative even at that stage of the growing trend of SLAPPs in South Africa.</a:t>
            </a:r>
          </a:p>
          <a:p>
            <a:pPr marL="342900" indent="-342900" algn="just">
              <a:spcBef>
                <a:spcPct val="0"/>
              </a:spcBef>
              <a:buFont typeface="Arial" panose="020B0604020202020204" pitchFamily="34" charset="0"/>
              <a:buChar char="•"/>
            </a:pPr>
            <a:endParaRPr lang="en-ZA" sz="4800" dirty="0">
              <a:solidFill>
                <a:srgbClr val="FFFFFF"/>
              </a:solidFill>
              <a:latin typeface="Canva Sans"/>
            </a:endParaRPr>
          </a:p>
        </p:txBody>
      </p:sp>
      <p:pic>
        <p:nvPicPr>
          <p:cNvPr id="2" name="Picture 1">
            <a:extLst>
              <a:ext uri="{FF2B5EF4-FFF2-40B4-BE49-F238E27FC236}">
                <a16:creationId xmlns:a16="http://schemas.microsoft.com/office/drawing/2014/main" id="{1F946323-BCDD-D9F9-2F23-22698730D81B}"/>
              </a:ext>
            </a:extLst>
          </p:cNvPr>
          <p:cNvPicPr>
            <a:picLocks noChangeAspect="1"/>
          </p:cNvPicPr>
          <p:nvPr/>
        </p:nvPicPr>
        <p:blipFill>
          <a:blip r:embed="rId3"/>
          <a:stretch>
            <a:fillRect/>
          </a:stretch>
        </p:blipFill>
        <p:spPr>
          <a:xfrm>
            <a:off x="13679025" y="9134756"/>
            <a:ext cx="4608975" cy="1152244"/>
          </a:xfrm>
          <a:prstGeom prst="rect">
            <a:avLst/>
          </a:prstGeom>
        </p:spPr>
      </p:pic>
    </p:spTree>
    <p:extLst>
      <p:ext uri="{BB962C8B-B14F-4D97-AF65-F5344CB8AC3E}">
        <p14:creationId xmlns:p14="http://schemas.microsoft.com/office/powerpoint/2010/main" val="180408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EADD92E6-A329-E136-DE9E-F8B4BFCC0638}"/>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FB830114-14EA-650E-CFDC-81BAF44807AB}"/>
              </a:ext>
            </a:extLst>
          </p:cNvPr>
          <p:cNvSpPr/>
          <p:nvPr/>
        </p:nvSpPr>
        <p:spPr>
          <a:xfrm>
            <a:off x="0" y="0"/>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2"/>
            <a:stretch>
              <a:fillRect/>
            </a:stretch>
          </a:blipFill>
        </p:spPr>
        <p:txBody>
          <a:bodyPr/>
          <a:lstStyle/>
          <a:p>
            <a:endParaRPr lang="en-ZA"/>
          </a:p>
        </p:txBody>
      </p:sp>
      <p:sp>
        <p:nvSpPr>
          <p:cNvPr id="6" name="TextBox 5">
            <a:extLst>
              <a:ext uri="{FF2B5EF4-FFF2-40B4-BE49-F238E27FC236}">
                <a16:creationId xmlns:a16="http://schemas.microsoft.com/office/drawing/2014/main" id="{046866B6-D083-01AB-23CB-C0AC2DEF2E43}"/>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sp>
        <p:nvSpPr>
          <p:cNvPr id="9" name="TextBox 8">
            <a:extLst>
              <a:ext uri="{FF2B5EF4-FFF2-40B4-BE49-F238E27FC236}">
                <a16:creationId xmlns:a16="http://schemas.microsoft.com/office/drawing/2014/main" id="{0C9B5D8B-82D1-82AA-3DA6-81F07713EF8E}"/>
              </a:ext>
            </a:extLst>
          </p:cNvPr>
          <p:cNvSpPr txBox="1"/>
          <p:nvPr/>
        </p:nvSpPr>
        <p:spPr>
          <a:xfrm>
            <a:off x="1181100" y="1625061"/>
            <a:ext cx="15925800" cy="6740307"/>
          </a:xfrm>
          <a:prstGeom prst="rect">
            <a:avLst/>
          </a:prstGeom>
          <a:noFill/>
        </p:spPr>
        <p:txBody>
          <a:bodyPr wrap="square">
            <a:spAutoFit/>
          </a:bodyPr>
          <a:lstStyle/>
          <a:p>
            <a:pPr marL="342900" indent="-342900" algn="just">
              <a:spcBef>
                <a:spcPct val="0"/>
              </a:spcBef>
              <a:buFont typeface="Arial" panose="020B0604020202020204" pitchFamily="34" charset="0"/>
              <a:buChar char="•"/>
            </a:pPr>
            <a:r>
              <a:rPr lang="en-ZA" sz="4800" i="1" dirty="0">
                <a:solidFill>
                  <a:srgbClr val="FFFFFF"/>
                </a:solidFill>
                <a:latin typeface="Canva Sans"/>
              </a:rPr>
              <a:t>Goldfields Community Forum and Others v Harmony Gold Mining Company –</a:t>
            </a:r>
          </a:p>
          <a:p>
            <a:pPr algn="just">
              <a:spcBef>
                <a:spcPct val="0"/>
              </a:spcBef>
            </a:pPr>
            <a:endParaRPr lang="en-ZA" sz="4800" i="1"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 The mine obtained an </a:t>
            </a:r>
            <a:r>
              <a:rPr lang="en-ZA" sz="4800" b="1" dirty="0">
                <a:solidFill>
                  <a:srgbClr val="FFFFFF"/>
                </a:solidFill>
                <a:latin typeface="Canva Sans"/>
              </a:rPr>
              <a:t>urgent</a:t>
            </a:r>
            <a:r>
              <a:rPr lang="en-ZA" sz="4800" dirty="0">
                <a:solidFill>
                  <a:srgbClr val="FFFFFF"/>
                </a:solidFill>
                <a:latin typeface="Canva Sans"/>
              </a:rPr>
              <a:t>, overly </a:t>
            </a:r>
            <a:r>
              <a:rPr lang="en-ZA" sz="4800" b="1" dirty="0">
                <a:solidFill>
                  <a:srgbClr val="FFFFFF"/>
                </a:solidFill>
                <a:latin typeface="Canva Sans"/>
              </a:rPr>
              <a:t>broad</a:t>
            </a:r>
            <a:r>
              <a:rPr lang="en-ZA" sz="4800" dirty="0">
                <a:solidFill>
                  <a:srgbClr val="FFFFFF"/>
                </a:solidFill>
                <a:latin typeface="Canva Sans"/>
              </a:rPr>
              <a:t> interdict against the forum and its leaders in response to a planned protest over unfulfilled social and labour plans. </a:t>
            </a:r>
          </a:p>
          <a:p>
            <a:pPr marL="342900" indent="-342900" algn="just">
              <a:spcBef>
                <a:spcPct val="0"/>
              </a:spcBef>
              <a:buFont typeface="Arial" panose="020B0604020202020204" pitchFamily="34" charset="0"/>
              <a:buChar char="•"/>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Interdict was granted without the community being heard, as they lacked sufficient time to secure legal representation.</a:t>
            </a:r>
          </a:p>
        </p:txBody>
      </p:sp>
      <p:pic>
        <p:nvPicPr>
          <p:cNvPr id="2" name="Picture 1">
            <a:extLst>
              <a:ext uri="{FF2B5EF4-FFF2-40B4-BE49-F238E27FC236}">
                <a16:creationId xmlns:a16="http://schemas.microsoft.com/office/drawing/2014/main" id="{403A05C1-372E-33C6-D7AC-93E7582C6157}"/>
              </a:ext>
            </a:extLst>
          </p:cNvPr>
          <p:cNvPicPr>
            <a:picLocks noChangeAspect="1"/>
          </p:cNvPicPr>
          <p:nvPr/>
        </p:nvPicPr>
        <p:blipFill>
          <a:blip r:embed="rId3"/>
          <a:stretch>
            <a:fillRect/>
          </a:stretch>
        </p:blipFill>
        <p:spPr>
          <a:xfrm>
            <a:off x="13671004" y="9134756"/>
            <a:ext cx="4608975" cy="1152244"/>
          </a:xfrm>
          <a:prstGeom prst="rect">
            <a:avLst/>
          </a:prstGeom>
        </p:spPr>
      </p:pic>
    </p:spTree>
    <p:extLst>
      <p:ext uri="{BB962C8B-B14F-4D97-AF65-F5344CB8AC3E}">
        <p14:creationId xmlns:p14="http://schemas.microsoft.com/office/powerpoint/2010/main" val="1750531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4688"/>
        </a:solidFill>
        <a:effectLst/>
      </p:bgPr>
    </p:bg>
    <p:spTree>
      <p:nvGrpSpPr>
        <p:cNvPr id="1" name="">
          <a:extLst>
            <a:ext uri="{FF2B5EF4-FFF2-40B4-BE49-F238E27FC236}">
              <a16:creationId xmlns:a16="http://schemas.microsoft.com/office/drawing/2014/main" id="{BCB23B10-C194-68D1-0283-9A930F511BF4}"/>
            </a:ext>
          </a:extLst>
        </p:cNvPr>
        <p:cNvGrpSpPr/>
        <p:nvPr/>
      </p:nvGrpSpPr>
      <p:grpSpPr>
        <a:xfrm>
          <a:off x="0" y="0"/>
          <a:ext cx="0" cy="0"/>
          <a:chOff x="0" y="0"/>
          <a:chExt cx="0" cy="0"/>
        </a:xfrm>
      </p:grpSpPr>
      <p:sp>
        <p:nvSpPr>
          <p:cNvPr id="40" name="Freeform 40">
            <a:extLst>
              <a:ext uri="{FF2B5EF4-FFF2-40B4-BE49-F238E27FC236}">
                <a16:creationId xmlns:a16="http://schemas.microsoft.com/office/drawing/2014/main" id="{7C1A4663-8E25-1D4F-E3DD-C18B13ACF6C4}"/>
              </a:ext>
            </a:extLst>
          </p:cNvPr>
          <p:cNvSpPr/>
          <p:nvPr/>
        </p:nvSpPr>
        <p:spPr>
          <a:xfrm>
            <a:off x="0" y="-19912"/>
            <a:ext cx="1761233" cy="1245750"/>
          </a:xfrm>
          <a:custGeom>
            <a:avLst/>
            <a:gdLst/>
            <a:ahLst/>
            <a:cxnLst/>
            <a:rect l="l" t="t" r="r" b="b"/>
            <a:pathLst>
              <a:path w="1761233" h="1245750">
                <a:moveTo>
                  <a:pt x="0" y="0"/>
                </a:moveTo>
                <a:lnTo>
                  <a:pt x="1761232" y="0"/>
                </a:lnTo>
                <a:lnTo>
                  <a:pt x="1761232" y="1245750"/>
                </a:lnTo>
                <a:lnTo>
                  <a:pt x="0" y="1245750"/>
                </a:lnTo>
                <a:lnTo>
                  <a:pt x="0" y="0"/>
                </a:lnTo>
                <a:close/>
              </a:path>
            </a:pathLst>
          </a:custGeom>
          <a:blipFill>
            <a:blip r:embed="rId3"/>
            <a:stretch>
              <a:fillRect/>
            </a:stretch>
          </a:blipFill>
        </p:spPr>
        <p:txBody>
          <a:bodyPr/>
          <a:lstStyle/>
          <a:p>
            <a:endParaRPr lang="en-ZA"/>
          </a:p>
        </p:txBody>
      </p:sp>
      <p:sp>
        <p:nvSpPr>
          <p:cNvPr id="6" name="TextBox 5">
            <a:extLst>
              <a:ext uri="{FF2B5EF4-FFF2-40B4-BE49-F238E27FC236}">
                <a16:creationId xmlns:a16="http://schemas.microsoft.com/office/drawing/2014/main" id="{A67F3B55-462D-5DA3-0A4F-191782105BFB}"/>
              </a:ext>
            </a:extLst>
          </p:cNvPr>
          <p:cNvSpPr txBox="1"/>
          <p:nvPr/>
        </p:nvSpPr>
        <p:spPr>
          <a:xfrm>
            <a:off x="838200" y="876300"/>
            <a:ext cx="14782800" cy="1138838"/>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 </a:t>
            </a:r>
            <a:r>
              <a:rPr kumimoji="0" lang="en-ZA" sz="7900" b="0" i="0" u="none" strike="noStrike" kern="1200" cap="none" spc="0" normalizeH="0" baseline="0" noProof="0" dirty="0">
                <a:ln>
                  <a:noFill/>
                </a:ln>
                <a:solidFill>
                  <a:srgbClr val="CCD9DF"/>
                </a:solidFill>
                <a:effectLst/>
                <a:uLnTx/>
                <a:uFillTx/>
                <a:latin typeface="Clear Sans Bold"/>
                <a:ea typeface="+mn-ea"/>
                <a:cs typeface="+mn-cs"/>
              </a:rPr>
              <a:t> </a:t>
            </a:r>
            <a:endParaRPr kumimoji="0" lang="en-US" sz="7900" b="0" i="0" u="none" strike="noStrike" kern="1200" cap="none" spc="0" normalizeH="0" baseline="0" noProof="0" dirty="0">
              <a:ln>
                <a:noFill/>
              </a:ln>
              <a:solidFill>
                <a:srgbClr val="CCD9DF"/>
              </a:solidFill>
              <a:effectLst/>
              <a:uLnTx/>
              <a:uFillTx/>
              <a:latin typeface="Clear Sans Bold"/>
              <a:ea typeface="+mn-ea"/>
              <a:cs typeface="+mn-cs"/>
            </a:endParaRPr>
          </a:p>
        </p:txBody>
      </p:sp>
      <p:grpSp>
        <p:nvGrpSpPr>
          <p:cNvPr id="2" name="Group 2">
            <a:extLst>
              <a:ext uri="{FF2B5EF4-FFF2-40B4-BE49-F238E27FC236}">
                <a16:creationId xmlns:a16="http://schemas.microsoft.com/office/drawing/2014/main" id="{26D369C7-3ED3-6F34-66ED-712ACD5754AF}"/>
              </a:ext>
            </a:extLst>
          </p:cNvPr>
          <p:cNvGrpSpPr/>
          <p:nvPr/>
        </p:nvGrpSpPr>
        <p:grpSpPr>
          <a:xfrm>
            <a:off x="376050" y="2124055"/>
            <a:ext cx="17149950" cy="7893337"/>
            <a:chOff x="0" y="0"/>
            <a:chExt cx="2836713" cy="1954841"/>
          </a:xfrm>
        </p:grpSpPr>
        <p:sp>
          <p:nvSpPr>
            <p:cNvPr id="3" name="Freeform 3">
              <a:extLst>
                <a:ext uri="{FF2B5EF4-FFF2-40B4-BE49-F238E27FC236}">
                  <a16:creationId xmlns:a16="http://schemas.microsoft.com/office/drawing/2014/main" id="{506232FD-FA33-1B6D-BF53-711573EFA319}"/>
                </a:ext>
              </a:extLst>
            </p:cNvPr>
            <p:cNvSpPr/>
            <p:nvPr/>
          </p:nvSpPr>
          <p:spPr>
            <a:xfrm>
              <a:off x="0" y="0"/>
              <a:ext cx="2836713" cy="1954841"/>
            </a:xfrm>
            <a:custGeom>
              <a:avLst/>
              <a:gdLst/>
              <a:ahLst/>
              <a:cxnLst/>
              <a:rect l="l" t="t" r="r" b="b"/>
              <a:pathLst>
                <a:path w="2836713" h="1954841">
                  <a:moveTo>
                    <a:pt x="0" y="0"/>
                  </a:moveTo>
                  <a:lnTo>
                    <a:pt x="2836713" y="0"/>
                  </a:lnTo>
                  <a:lnTo>
                    <a:pt x="2836713" y="1954841"/>
                  </a:lnTo>
                  <a:lnTo>
                    <a:pt x="0" y="1954841"/>
                  </a:lnTo>
                  <a:close/>
                </a:path>
              </a:pathLst>
            </a:custGeom>
            <a:solidFill>
              <a:srgbClr val="000000">
                <a:alpha val="36863"/>
              </a:srgbClr>
            </a:solidFill>
          </p:spPr>
          <p:txBody>
            <a:bodyPr/>
            <a:lstStyle/>
            <a:p>
              <a:endParaRPr lang="en-ZA" dirty="0"/>
            </a:p>
          </p:txBody>
        </p:sp>
        <p:sp>
          <p:nvSpPr>
            <p:cNvPr id="4" name="TextBox 4">
              <a:extLst>
                <a:ext uri="{FF2B5EF4-FFF2-40B4-BE49-F238E27FC236}">
                  <a16:creationId xmlns:a16="http://schemas.microsoft.com/office/drawing/2014/main" id="{540D274B-E92E-E606-BC4E-8A0EEA81E3C5}"/>
                </a:ext>
              </a:extLst>
            </p:cNvPr>
            <p:cNvSpPr txBox="1"/>
            <p:nvPr/>
          </p:nvSpPr>
          <p:spPr>
            <a:xfrm>
              <a:off x="0" y="-57150"/>
              <a:ext cx="812800" cy="869950"/>
            </a:xfrm>
            <a:prstGeom prst="rect">
              <a:avLst/>
            </a:prstGeom>
          </p:spPr>
          <p:txBody>
            <a:bodyPr lIns="50800" tIns="50800" rIns="50800" bIns="50800" rtlCol="0" anchor="ctr"/>
            <a:lstStyle/>
            <a:p>
              <a:pPr algn="ctr">
                <a:lnSpc>
                  <a:spcPts val="3500"/>
                </a:lnSpc>
              </a:pPr>
              <a:endParaRPr/>
            </a:p>
          </p:txBody>
        </p:sp>
      </p:grpSp>
      <p:sp>
        <p:nvSpPr>
          <p:cNvPr id="10" name="TextBox 9">
            <a:extLst>
              <a:ext uri="{FF2B5EF4-FFF2-40B4-BE49-F238E27FC236}">
                <a16:creationId xmlns:a16="http://schemas.microsoft.com/office/drawing/2014/main" id="{283DDCDF-5BC0-4760-4E37-64E6E8402508}"/>
              </a:ext>
            </a:extLst>
          </p:cNvPr>
          <p:cNvSpPr txBox="1"/>
          <p:nvPr/>
        </p:nvSpPr>
        <p:spPr>
          <a:xfrm>
            <a:off x="1876926" y="-10658"/>
            <a:ext cx="15544800" cy="3208571"/>
          </a:xfrm>
          <a:prstGeom prst="rect">
            <a:avLst/>
          </a:prstGeom>
          <a:noFill/>
        </p:spPr>
        <p:txBody>
          <a:bodyPr wrap="square">
            <a:spAutoFit/>
          </a:bodyPr>
          <a:lstStyle/>
          <a:p>
            <a:pPr marL="0" marR="0" lvl="0" indent="0" algn="just" defTabSz="914400" rtl="0" eaLnBrk="1" fontAlgn="auto" latinLnBrk="0" hangingPunct="1">
              <a:lnSpc>
                <a:spcPts val="8058"/>
              </a:lnSpc>
              <a:spcBef>
                <a:spcPts val="0"/>
              </a:spcBef>
              <a:spcAft>
                <a:spcPts val="0"/>
              </a:spcAft>
              <a:buClrTx/>
              <a:buSzTx/>
              <a:buFontTx/>
              <a:buNone/>
              <a:tabLst/>
              <a:defRPr/>
            </a:pPr>
            <a:r>
              <a:rPr lang="en-ZA" sz="7900" dirty="0">
                <a:solidFill>
                  <a:srgbClr val="CCD9DF"/>
                </a:solidFill>
                <a:latin typeface="Clear Sans Bold"/>
              </a:rPr>
              <a:t>LANDMARK CASE – </a:t>
            </a:r>
            <a:r>
              <a:rPr lang="en-ZA" sz="7900" i="1" dirty="0">
                <a:solidFill>
                  <a:srgbClr val="CCD9DF"/>
                </a:solidFill>
                <a:latin typeface="Clear Sans Bold"/>
              </a:rPr>
              <a:t>MINERAL SANDS RESOURCES v REDDELL AND OTHERS</a:t>
            </a:r>
            <a:endParaRPr kumimoji="0" lang="en-US" sz="7900" b="0" i="1" u="none" strike="noStrike" kern="1200" cap="none" spc="0" normalizeH="0" baseline="0" noProof="0" dirty="0">
              <a:ln>
                <a:noFill/>
              </a:ln>
              <a:solidFill>
                <a:srgbClr val="CCD9DF"/>
              </a:solidFill>
              <a:effectLst/>
              <a:uLnTx/>
              <a:uFillTx/>
              <a:latin typeface="Clear Sans Bold"/>
              <a:ea typeface="+mn-ea"/>
              <a:cs typeface="+mn-cs"/>
            </a:endParaRPr>
          </a:p>
        </p:txBody>
      </p:sp>
      <p:sp>
        <p:nvSpPr>
          <p:cNvPr id="16" name="TextBox 15">
            <a:extLst>
              <a:ext uri="{FF2B5EF4-FFF2-40B4-BE49-F238E27FC236}">
                <a16:creationId xmlns:a16="http://schemas.microsoft.com/office/drawing/2014/main" id="{820AFB33-9080-8C26-9236-87FF2DB2CF7F}"/>
              </a:ext>
            </a:extLst>
          </p:cNvPr>
          <p:cNvSpPr txBox="1"/>
          <p:nvPr/>
        </p:nvSpPr>
        <p:spPr>
          <a:xfrm>
            <a:off x="609600" y="2811348"/>
            <a:ext cx="16916400" cy="7637988"/>
          </a:xfrm>
          <a:prstGeom prst="rect">
            <a:avLst/>
          </a:prstGeom>
          <a:noFill/>
        </p:spPr>
        <p:txBody>
          <a:bodyPr wrap="square">
            <a:spAutoFit/>
          </a:bodyPr>
          <a:lstStyle/>
          <a:p>
            <a:pPr algn="just">
              <a:lnSpc>
                <a:spcPts val="3499"/>
              </a:lnSpc>
              <a:spcBef>
                <a:spcPct val="0"/>
              </a:spcBef>
            </a:pPr>
            <a:endParaRPr lang="en-ZA" sz="1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Mining company, sued a group of environmental lawyers, environmentalists, and activists for defamation, seeking R14.25 million in damages.</a:t>
            </a:r>
          </a:p>
          <a:p>
            <a:pPr algn="just">
              <a:spcBef>
                <a:spcPct val="0"/>
              </a:spcBef>
            </a:pPr>
            <a:endParaRPr lang="en-ZA" sz="4800" dirty="0">
              <a:solidFill>
                <a:srgbClr val="FFFFFF"/>
              </a:solidFill>
              <a:latin typeface="Canva Sans"/>
            </a:endParaRPr>
          </a:p>
          <a:p>
            <a:pPr marL="342900" indent="-342900" algn="just">
              <a:spcBef>
                <a:spcPct val="0"/>
              </a:spcBef>
              <a:buFont typeface="Arial" panose="020B0604020202020204" pitchFamily="34" charset="0"/>
              <a:buChar char="•"/>
            </a:pPr>
            <a:r>
              <a:rPr lang="en-ZA" sz="4800" dirty="0">
                <a:solidFill>
                  <a:srgbClr val="FFFFFF"/>
                </a:solidFill>
                <a:latin typeface="Canva Sans"/>
              </a:rPr>
              <a:t>The first case which successfully incorporated the SLAPP suit </a:t>
            </a:r>
            <a:r>
              <a:rPr lang="en-ZA" sz="4800" dirty="0" err="1">
                <a:solidFill>
                  <a:srgbClr val="FFFFFF"/>
                </a:solidFill>
                <a:latin typeface="Canva Sans"/>
              </a:rPr>
              <a:t>defense</a:t>
            </a:r>
            <a:r>
              <a:rPr lang="en-ZA" sz="4800" dirty="0">
                <a:solidFill>
                  <a:srgbClr val="FFFFFF"/>
                </a:solidFill>
                <a:latin typeface="Canva Sans"/>
              </a:rPr>
              <a:t> in South African law. In this case, the Constitutional Court held that the common law doctrine of abuse of court process permits a SLAPP suit defence.</a:t>
            </a:r>
          </a:p>
          <a:p>
            <a:pPr algn="just">
              <a:lnSpc>
                <a:spcPts val="3499"/>
              </a:lnSpc>
              <a:spcBef>
                <a:spcPct val="0"/>
              </a:spcBef>
            </a:pPr>
            <a:endParaRPr lang="en-ZA" sz="4800" dirty="0">
              <a:solidFill>
                <a:srgbClr val="FFFFFF"/>
              </a:solidFill>
              <a:latin typeface="Canva Sans"/>
            </a:endParaRPr>
          </a:p>
          <a:p>
            <a:pPr algn="just">
              <a:spcBef>
                <a:spcPct val="0"/>
              </a:spcBef>
            </a:pPr>
            <a:endParaRPr lang="en-ZA" sz="4800" dirty="0">
              <a:solidFill>
                <a:srgbClr val="FFFFFF"/>
              </a:solidFill>
              <a:latin typeface="Canva Sans"/>
            </a:endParaRPr>
          </a:p>
        </p:txBody>
      </p:sp>
      <p:pic>
        <p:nvPicPr>
          <p:cNvPr id="5" name="Picture 4">
            <a:extLst>
              <a:ext uri="{FF2B5EF4-FFF2-40B4-BE49-F238E27FC236}">
                <a16:creationId xmlns:a16="http://schemas.microsoft.com/office/drawing/2014/main" id="{FECE19C1-FA48-0807-9050-A1746C11DF53}"/>
              </a:ext>
            </a:extLst>
          </p:cNvPr>
          <p:cNvPicPr>
            <a:picLocks noChangeAspect="1"/>
          </p:cNvPicPr>
          <p:nvPr/>
        </p:nvPicPr>
        <p:blipFill>
          <a:blip r:embed="rId4"/>
          <a:stretch>
            <a:fillRect/>
          </a:stretch>
        </p:blipFill>
        <p:spPr>
          <a:xfrm>
            <a:off x="13679025" y="9196292"/>
            <a:ext cx="4608975" cy="1158340"/>
          </a:xfrm>
          <a:prstGeom prst="rect">
            <a:avLst/>
          </a:prstGeom>
        </p:spPr>
      </p:pic>
    </p:spTree>
    <p:extLst>
      <p:ext uri="{BB962C8B-B14F-4D97-AF65-F5344CB8AC3E}">
        <p14:creationId xmlns:p14="http://schemas.microsoft.com/office/powerpoint/2010/main" val="2592917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18157</TotalTime>
  <Words>876</Words>
  <Application>Microsoft Office PowerPoint</Application>
  <PresentationFormat>Custom</PresentationFormat>
  <Paragraphs>110</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Poppins Bold</vt:lpstr>
      <vt:lpstr>Clear Sans Bold</vt:lpstr>
      <vt:lpstr>Canva Sans Italics</vt:lpstr>
      <vt:lpstr>Arial</vt:lpstr>
      <vt:lpstr>Canva Sans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CALS Presentation Template 2</dc:title>
  <dc:creator>Mazi Choshane</dc:creator>
  <cp:lastModifiedBy>Mazi Choshane</cp:lastModifiedBy>
  <cp:revision>53</cp:revision>
  <dcterms:created xsi:type="dcterms:W3CDTF">2006-08-16T00:00:00Z</dcterms:created>
  <dcterms:modified xsi:type="dcterms:W3CDTF">2025-02-10T11:26:00Z</dcterms:modified>
  <dc:identifier>DAFq8xzI6uc</dc:identifier>
</cp:coreProperties>
</file>