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8288000" cy="10287000"/>
  <p:notesSz cx="6858000" cy="9144000"/>
  <p:embeddedFontLst>
    <p:embeddedFont>
      <p:font typeface="Aptos" panose="020B0004020202020204" pitchFamily="34" charset="0"/>
      <p:regular r:id="rId6"/>
      <p:bold r:id="rId7"/>
      <p:italic r:id="rId8"/>
      <p:boldItalic r:id="rId9"/>
    </p:embeddedFont>
    <p:embeddedFont>
      <p:font typeface="Arimo" panose="020B0604020202020204" pitchFamily="34" charset="0"/>
      <p:regular r:id="rId10"/>
    </p:embeddedFont>
    <p:embeddedFont>
      <p:font typeface="Arimo Bold" panose="020B070402020202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93971">
            <a:off x="6248925" y="3393204"/>
            <a:ext cx="10557554" cy="5278777"/>
          </a:xfrm>
          <a:custGeom>
            <a:avLst/>
            <a:gdLst/>
            <a:ahLst/>
            <a:cxnLst/>
            <a:rect l="l" t="t" r="r" b="b"/>
            <a:pathLst>
              <a:path w="10557554" h="5278777">
                <a:moveTo>
                  <a:pt x="0" y="0"/>
                </a:moveTo>
                <a:lnTo>
                  <a:pt x="10557555" y="0"/>
                </a:lnTo>
                <a:lnTo>
                  <a:pt x="10557555" y="5278777"/>
                </a:lnTo>
                <a:lnTo>
                  <a:pt x="0" y="5278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133600" y="1790700"/>
            <a:ext cx="9856981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55"/>
              </a:lnSpc>
            </a:pPr>
            <a:r>
              <a:rPr lang="en-US" sz="9641" dirty="0">
                <a:solidFill>
                  <a:srgbClr val="000000"/>
                </a:solidFill>
                <a:latin typeface="Arimo Bold"/>
              </a:rPr>
              <a:t>Free Expression Legal Network</a:t>
            </a:r>
            <a:endParaRPr lang="en-US" sz="9641" spc="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44007" y="8724914"/>
            <a:ext cx="11799985" cy="49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9"/>
              </a:lnSpc>
            </a:pPr>
            <a:r>
              <a:rPr lang="en-US" sz="3399" dirty="0">
                <a:solidFill>
                  <a:srgbClr val="000000"/>
                </a:solidFill>
                <a:latin typeface="Arimo Bold"/>
              </a:rPr>
              <a:t>February 2025</a:t>
            </a:r>
            <a:endParaRPr lang="en-US" sz="3399" spc="0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2590805" y="8029074"/>
            <a:ext cx="5492249" cy="2247900"/>
          </a:xfrm>
          <a:custGeom>
            <a:avLst/>
            <a:gdLst/>
            <a:ahLst/>
            <a:cxnLst/>
            <a:rect l="l" t="t" r="r" b="b"/>
            <a:pathLst>
              <a:path w="6711449" h="3355724">
                <a:moveTo>
                  <a:pt x="0" y="0"/>
                </a:moveTo>
                <a:lnTo>
                  <a:pt x="6711448" y="0"/>
                </a:lnTo>
                <a:lnTo>
                  <a:pt x="6711448" y="3355724"/>
                </a:lnTo>
                <a:lnTo>
                  <a:pt x="0" y="3355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62100" y="1409700"/>
            <a:ext cx="15697200" cy="761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52"/>
              </a:lnSpc>
            </a:pPr>
            <a:r>
              <a:rPr lang="en-US" sz="9600" spc="0" dirty="0">
                <a:solidFill>
                  <a:srgbClr val="000000"/>
                </a:solidFill>
                <a:latin typeface="Arimo Bold"/>
              </a:rPr>
              <a:t>Objectives – 1/2</a:t>
            </a:r>
          </a:p>
          <a:p>
            <a:pPr algn="l">
              <a:lnSpc>
                <a:spcPts val="8352"/>
              </a:lnSpc>
            </a:pPr>
            <a:endParaRPr lang="en-US" sz="13800" spc="0" dirty="0">
              <a:solidFill>
                <a:srgbClr val="000000"/>
              </a:solidFill>
              <a:latin typeface="Arimo Bold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-"/>
            </a:pPr>
            <a:r>
              <a:rPr lang="en-ZA" sz="3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Setting up a countrywide system to deal with urgent free expression infringements in a coordinated manner and based on a flat or low fee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-"/>
            </a:pPr>
            <a:r>
              <a:rPr lang="en-ZA" sz="32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Ensuring every person or group whose free expression is targeted is defended</a:t>
            </a:r>
            <a:endParaRPr lang="en-ZA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-"/>
            </a:pPr>
            <a:r>
              <a:rPr lang="en-ZA" sz="3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 promote, collaborate, and undertake strategic litigation, policy research, outreach and advocacy initiatives in support of universal access to news in the public interest and media freedom</a:t>
            </a:r>
          </a:p>
          <a:p>
            <a:pPr lvl="0" algn="r">
              <a:lnSpc>
                <a:spcPct val="115000"/>
              </a:lnSpc>
              <a:spcAft>
                <a:spcPts val="800"/>
              </a:spcAft>
            </a:pPr>
            <a:r>
              <a:rPr lang="en-ZA" sz="32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continued…</a:t>
            </a:r>
            <a:endParaRPr lang="en-ZA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l">
              <a:lnSpc>
                <a:spcPts val="8352"/>
              </a:lnSpc>
            </a:pPr>
            <a:endParaRPr lang="en-US" sz="9600" spc="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4058122"/>
            <a:ext cx="16230600" cy="101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endParaRPr lang="en-US" sz="3399" spc="0" dirty="0">
              <a:solidFill>
                <a:srgbClr val="000000"/>
              </a:solidFill>
              <a:latin typeface="Arimo"/>
            </a:endParaRPr>
          </a:p>
          <a:p>
            <a:pPr algn="l">
              <a:lnSpc>
                <a:spcPts val="4079"/>
              </a:lnSpc>
            </a:pPr>
            <a:endParaRPr lang="en-US" sz="3399" spc="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2590805" y="8029074"/>
            <a:ext cx="5492249" cy="2247900"/>
          </a:xfrm>
          <a:custGeom>
            <a:avLst/>
            <a:gdLst/>
            <a:ahLst/>
            <a:cxnLst/>
            <a:rect l="l" t="t" r="r" b="b"/>
            <a:pathLst>
              <a:path w="6711449" h="3355724">
                <a:moveTo>
                  <a:pt x="0" y="0"/>
                </a:moveTo>
                <a:lnTo>
                  <a:pt x="6711448" y="0"/>
                </a:lnTo>
                <a:lnTo>
                  <a:pt x="6711448" y="3355724"/>
                </a:lnTo>
                <a:lnTo>
                  <a:pt x="0" y="3355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62100" y="1409700"/>
            <a:ext cx="15697200" cy="7514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52"/>
              </a:lnSpc>
            </a:pPr>
            <a:r>
              <a:rPr lang="en-US" sz="9600" spc="0" dirty="0">
                <a:solidFill>
                  <a:srgbClr val="000000"/>
                </a:solidFill>
                <a:latin typeface="Arimo Bold"/>
              </a:rPr>
              <a:t>Objectives – 2/2</a:t>
            </a:r>
          </a:p>
          <a:p>
            <a:pPr algn="l">
              <a:lnSpc>
                <a:spcPts val="8352"/>
              </a:lnSpc>
            </a:pPr>
            <a:endParaRPr lang="en-US" sz="13800" spc="0" dirty="0">
              <a:solidFill>
                <a:srgbClr val="000000"/>
              </a:solidFill>
              <a:latin typeface="Arimo Bold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-"/>
            </a:pPr>
            <a:r>
              <a:rPr lang="en-ZA" sz="3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Promotion of independent media regulation, support for the development of independent content regulation and legal advisory services to bodies such as the Press Council </a:t>
            </a:r>
            <a:endParaRPr lang="en-ZA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-"/>
            </a:pPr>
            <a:r>
              <a:rPr lang="en-ZA" sz="3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Development of advocacy and educational resources about South African media and communication law as well as freedom of expression and access to information rights</a:t>
            </a:r>
            <a:endParaRPr lang="en-ZA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-"/>
            </a:pPr>
            <a:r>
              <a:rPr lang="en-ZA" sz="3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Coordination and collaboration to provide legal aid and legal services to media professionals and small/medium newsrooms</a:t>
            </a:r>
            <a:endParaRPr lang="en-ZA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l">
              <a:lnSpc>
                <a:spcPts val="8352"/>
              </a:lnSpc>
            </a:pPr>
            <a:endParaRPr lang="en-US" sz="9600" spc="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4058122"/>
            <a:ext cx="16230600" cy="101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endParaRPr lang="en-US" sz="3399" spc="0" dirty="0">
              <a:solidFill>
                <a:srgbClr val="000000"/>
              </a:solidFill>
              <a:latin typeface="Arimo"/>
            </a:endParaRPr>
          </a:p>
          <a:p>
            <a:pPr algn="l">
              <a:lnSpc>
                <a:spcPts val="4079"/>
              </a:lnSpc>
            </a:pPr>
            <a:endParaRPr lang="en-US" sz="3399" spc="0" dirty="0">
              <a:solidFill>
                <a:srgbClr val="0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6614675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2590805" y="8029074"/>
            <a:ext cx="5492249" cy="2247900"/>
          </a:xfrm>
          <a:custGeom>
            <a:avLst/>
            <a:gdLst/>
            <a:ahLst/>
            <a:cxnLst/>
            <a:rect l="l" t="t" r="r" b="b"/>
            <a:pathLst>
              <a:path w="6711449" h="3355724">
                <a:moveTo>
                  <a:pt x="0" y="0"/>
                </a:moveTo>
                <a:lnTo>
                  <a:pt x="6711448" y="0"/>
                </a:lnTo>
                <a:lnTo>
                  <a:pt x="6711448" y="3355724"/>
                </a:lnTo>
                <a:lnTo>
                  <a:pt x="0" y="3355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62100" y="1409700"/>
            <a:ext cx="15697200" cy="7305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52"/>
              </a:lnSpc>
            </a:pPr>
            <a:r>
              <a:rPr lang="en-US" sz="9600" spc="0" dirty="0">
                <a:solidFill>
                  <a:srgbClr val="000000"/>
                </a:solidFill>
                <a:latin typeface="Arimo Bold"/>
              </a:rPr>
              <a:t>Going forward</a:t>
            </a:r>
          </a:p>
          <a:p>
            <a:pPr algn="l">
              <a:lnSpc>
                <a:spcPts val="8352"/>
              </a:lnSpc>
            </a:pPr>
            <a:endParaRPr lang="en-US" sz="9600" spc="0" dirty="0">
              <a:solidFill>
                <a:srgbClr val="000000"/>
              </a:solidFill>
              <a:latin typeface="Arimo Bold"/>
            </a:endParaRPr>
          </a:p>
          <a:p>
            <a:pPr indent="457200">
              <a:lnSpc>
                <a:spcPct val="150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Steering Committee and partnerships</a:t>
            </a:r>
          </a:p>
          <a:p>
            <a:pPr indent="457200">
              <a:lnSpc>
                <a:spcPct val="150000"/>
              </a:lnSpc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Membership </a:t>
            </a:r>
            <a:endParaRPr lang="en-ZA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Potential funding </a:t>
            </a:r>
          </a:p>
          <a:p>
            <a:pPr indent="457200">
              <a:lnSpc>
                <a:spcPct val="150000"/>
              </a:lnSpc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Communications</a:t>
            </a:r>
            <a:endParaRPr lang="en-ZA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8352"/>
              </a:lnSpc>
            </a:pPr>
            <a:endParaRPr lang="en-US" sz="9600" spc="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4058122"/>
            <a:ext cx="16230600" cy="101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endParaRPr lang="en-US" sz="3399" spc="0" dirty="0">
              <a:solidFill>
                <a:srgbClr val="000000"/>
              </a:solidFill>
              <a:latin typeface="Arimo"/>
            </a:endParaRPr>
          </a:p>
          <a:p>
            <a:pPr algn="l">
              <a:lnSpc>
                <a:spcPts val="4079"/>
              </a:lnSpc>
            </a:pPr>
            <a:endParaRPr lang="en-US" sz="3399" spc="0" dirty="0">
              <a:solidFill>
                <a:srgbClr val="0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2639981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166</Words>
  <Application>Microsoft Macintosh PowerPoint</Application>
  <PresentationFormat>Custom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Arimo</vt:lpstr>
      <vt:lpstr>Arimo Bold</vt:lpstr>
      <vt:lpstr>Symbol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of Expression Festival</dc:title>
  <cp:lastModifiedBy>Anton Harber</cp:lastModifiedBy>
  <cp:revision>3</cp:revision>
  <dcterms:created xsi:type="dcterms:W3CDTF">2006-08-16T00:00:00Z</dcterms:created>
  <dcterms:modified xsi:type="dcterms:W3CDTF">2025-02-18T07:30:01Z</dcterms:modified>
  <dc:identifier>DAGElo1Rd4A</dc:identifier>
</cp:coreProperties>
</file>